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 Bold" charset="1" panose="00000800000000000000"/>
      <p:regular r:id="rId21"/>
    </p:embeddedFont>
    <p:embeddedFont>
      <p:font typeface="TT Drugs" charset="1" panose="02000503060000020003"/>
      <p:regular r:id="rId22"/>
    </p:embeddedFont>
    <p:embeddedFont>
      <p:font typeface="Open Sans Bold" charset="1" panose="020B0806030504020204"/>
      <p:regular r:id="rId23"/>
    </p:embeddedFont>
    <p:embeddedFont>
      <p:font typeface="TT Drugs Bold" charset="1" panose="02000803060000020003"/>
      <p:regular r:id="rId24"/>
    </p:embeddedFont>
    <p:embeddedFont>
      <p:font typeface="Open Sauce" charset="1" panose="00000500000000000000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Relationship Id="rId5" Target="../media/image46.jpeg" Type="http://schemas.openxmlformats.org/officeDocument/2006/relationships/image"/><Relationship Id="rId6" Target="../media/VAGZbv9pCJs.mp4" Type="http://schemas.openxmlformats.org/officeDocument/2006/relationships/video"/><Relationship Id="rId7" Target="../media/VAGZbv9pCJs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Relationship Id="rId5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3.pn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7072134" y="4265953"/>
            <a:ext cx="10187166" cy="5163762"/>
            <a:chOff x="0" y="0"/>
            <a:chExt cx="13582888" cy="68850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6164485" y="-1801521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4761827" y="6740648"/>
            <a:ext cx="7092705" cy="709270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77811" y="-4342102"/>
            <a:ext cx="5773349" cy="577334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157127" y="8724121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66448" y="2194348"/>
            <a:ext cx="13755104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PAGINA DE VOTACION </a:t>
            </a:r>
          </a:p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CONSEJEROS CARRERA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72189" y="6902306"/>
            <a:ext cx="4336018" cy="18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Integrantes del proyecto: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Rodrigo Cancino</a:t>
            </a:r>
          </a:p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Christopher Acevedo</a:t>
            </a:r>
          </a:p>
          <a:p>
            <a:pPr algn="l" marL="604516" indent="-30225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10101"/>
                </a:solidFill>
                <a:latin typeface="TT Drugs"/>
                <a:ea typeface="TT Drugs"/>
                <a:cs typeface="TT Drugs"/>
                <a:sym typeface="TT Drugs"/>
              </a:rPr>
              <a:t>Angel Meza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66448" y="5505860"/>
            <a:ext cx="137551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PRESENTACION FINAL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0263" y="923925"/>
            <a:ext cx="11555011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Modelo de Datos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2721856" y="8654151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6"/>
                </a:moveTo>
                <a:lnTo>
                  <a:pt x="0" y="2086266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05835" y="5407742"/>
            <a:ext cx="4556363" cy="4756957"/>
          </a:xfrm>
          <a:custGeom>
            <a:avLst/>
            <a:gdLst/>
            <a:ahLst/>
            <a:cxnLst/>
            <a:rect r="r" b="b" t="t" l="l"/>
            <a:pathLst>
              <a:path h="4756957" w="4556363">
                <a:moveTo>
                  <a:pt x="0" y="0"/>
                </a:moveTo>
                <a:lnTo>
                  <a:pt x="4556362" y="0"/>
                </a:lnTo>
                <a:lnTo>
                  <a:pt x="4556362" y="4756957"/>
                </a:lnTo>
                <a:lnTo>
                  <a:pt x="0" y="4756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757" y="2621502"/>
            <a:ext cx="5261565" cy="3356214"/>
          </a:xfrm>
          <a:custGeom>
            <a:avLst/>
            <a:gdLst/>
            <a:ahLst/>
            <a:cxnLst/>
            <a:rect r="r" b="b" t="t" l="l"/>
            <a:pathLst>
              <a:path h="3356214" w="5261565">
                <a:moveTo>
                  <a:pt x="0" y="0"/>
                </a:moveTo>
                <a:lnTo>
                  <a:pt x="5261565" y="0"/>
                </a:lnTo>
                <a:lnTo>
                  <a:pt x="5261565" y="3356214"/>
                </a:lnTo>
                <a:lnTo>
                  <a:pt x="0" y="335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53017" y="2483232"/>
            <a:ext cx="4134698" cy="5320537"/>
          </a:xfrm>
          <a:custGeom>
            <a:avLst/>
            <a:gdLst/>
            <a:ahLst/>
            <a:cxnLst/>
            <a:rect r="r" b="b" t="t" l="l"/>
            <a:pathLst>
              <a:path h="5320537" w="4134698">
                <a:moveTo>
                  <a:pt x="0" y="0"/>
                </a:moveTo>
                <a:lnTo>
                  <a:pt x="4134698" y="0"/>
                </a:lnTo>
                <a:lnTo>
                  <a:pt x="4134698" y="5320536"/>
                </a:lnTo>
                <a:lnTo>
                  <a:pt x="0" y="5320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12" r="0" b="-11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61418" y="2100156"/>
            <a:ext cx="4122598" cy="3117086"/>
          </a:xfrm>
          <a:custGeom>
            <a:avLst/>
            <a:gdLst/>
            <a:ahLst/>
            <a:cxnLst/>
            <a:rect r="r" b="b" t="t" l="l"/>
            <a:pathLst>
              <a:path h="3117086" w="4122598">
                <a:moveTo>
                  <a:pt x="0" y="0"/>
                </a:moveTo>
                <a:lnTo>
                  <a:pt x="4122598" y="0"/>
                </a:lnTo>
                <a:lnTo>
                  <a:pt x="4122598" y="3117086"/>
                </a:lnTo>
                <a:lnTo>
                  <a:pt x="0" y="3117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45327" y="1799787"/>
            <a:ext cx="2922796" cy="6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3842" spc="3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MySQL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67603" y="551538"/>
            <a:ext cx="3923767" cy="2098704"/>
            <a:chOff x="0" y="0"/>
            <a:chExt cx="1033420" cy="5527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67603" y="3216899"/>
            <a:ext cx="3923767" cy="2098704"/>
            <a:chOff x="0" y="0"/>
            <a:chExt cx="1033420" cy="5527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67603" y="5859483"/>
            <a:ext cx="3923767" cy="2098704"/>
            <a:chOff x="0" y="0"/>
            <a:chExt cx="1033420" cy="5527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72059" y="551538"/>
            <a:ext cx="3923767" cy="2098704"/>
            <a:chOff x="0" y="0"/>
            <a:chExt cx="1033420" cy="5527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72059" y="3216899"/>
            <a:ext cx="3923767" cy="2098704"/>
            <a:chOff x="0" y="0"/>
            <a:chExt cx="1033420" cy="5527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272059" y="5859483"/>
            <a:ext cx="3923767" cy="2098704"/>
            <a:chOff x="0" y="0"/>
            <a:chExt cx="1033420" cy="5527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621486" y="692890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88602" y="1051024"/>
            <a:ext cx="1081768" cy="1114417"/>
          </a:xfrm>
          <a:custGeom>
            <a:avLst/>
            <a:gdLst/>
            <a:ahLst/>
            <a:cxnLst/>
            <a:rect r="r" b="b" t="t" l="l"/>
            <a:pathLst>
              <a:path h="1114417" w="1081768">
                <a:moveTo>
                  <a:pt x="0" y="0"/>
                </a:moveTo>
                <a:lnTo>
                  <a:pt x="1081768" y="0"/>
                </a:lnTo>
                <a:lnTo>
                  <a:pt x="1081768" y="1114416"/>
                </a:lnTo>
                <a:lnTo>
                  <a:pt x="0" y="1114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621486" y="6000834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961218" y="6230002"/>
            <a:ext cx="1136537" cy="1348690"/>
          </a:xfrm>
          <a:custGeom>
            <a:avLst/>
            <a:gdLst/>
            <a:ahLst/>
            <a:cxnLst/>
            <a:rect r="r" b="b" t="t" l="l"/>
            <a:pathLst>
              <a:path h="1348690" w="1136537">
                <a:moveTo>
                  <a:pt x="0" y="0"/>
                </a:moveTo>
                <a:lnTo>
                  <a:pt x="1136537" y="0"/>
                </a:lnTo>
                <a:lnTo>
                  <a:pt x="1136537" y="1348690"/>
                </a:lnTo>
                <a:lnTo>
                  <a:pt x="0" y="1348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21486" y="3421576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303391" y="638894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563677" y="899180"/>
            <a:ext cx="1295428" cy="1295428"/>
          </a:xfrm>
          <a:custGeom>
            <a:avLst/>
            <a:gdLst/>
            <a:ahLst/>
            <a:cxnLst/>
            <a:rect r="r" b="b" t="t" l="l"/>
            <a:pathLst>
              <a:path h="1295428" w="1295428">
                <a:moveTo>
                  <a:pt x="0" y="0"/>
                </a:moveTo>
                <a:lnTo>
                  <a:pt x="1295428" y="0"/>
                </a:lnTo>
                <a:lnTo>
                  <a:pt x="1295428" y="1295428"/>
                </a:lnTo>
                <a:lnTo>
                  <a:pt x="0" y="12954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303391" y="3346862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664988" y="3700204"/>
            <a:ext cx="1092807" cy="1132092"/>
          </a:xfrm>
          <a:custGeom>
            <a:avLst/>
            <a:gdLst/>
            <a:ahLst/>
            <a:cxnLst/>
            <a:rect r="r" b="b" t="t" l="l"/>
            <a:pathLst>
              <a:path h="1132092" w="1092807">
                <a:moveTo>
                  <a:pt x="0" y="0"/>
                </a:moveTo>
                <a:lnTo>
                  <a:pt x="1092807" y="0"/>
                </a:lnTo>
                <a:lnTo>
                  <a:pt x="1092807" y="1132092"/>
                </a:lnTo>
                <a:lnTo>
                  <a:pt x="0" y="1132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94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303391" y="5996347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563677" y="6230002"/>
            <a:ext cx="1194117" cy="1267077"/>
          </a:xfrm>
          <a:custGeom>
            <a:avLst/>
            <a:gdLst/>
            <a:ahLst/>
            <a:cxnLst/>
            <a:rect r="r" b="b" t="t" l="l"/>
            <a:pathLst>
              <a:path h="1267077" w="1194117">
                <a:moveTo>
                  <a:pt x="0" y="0"/>
                </a:moveTo>
                <a:lnTo>
                  <a:pt x="1194118" y="0"/>
                </a:lnTo>
                <a:lnTo>
                  <a:pt x="1194118" y="1267077"/>
                </a:lnTo>
                <a:lnTo>
                  <a:pt x="0" y="1267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54" t="0" r="-3054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3286835" y="1816176"/>
            <a:ext cx="3923767" cy="2098704"/>
            <a:chOff x="0" y="0"/>
            <a:chExt cx="1033420" cy="55274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286835" y="4482721"/>
            <a:ext cx="3923767" cy="2098704"/>
            <a:chOff x="0" y="0"/>
            <a:chExt cx="1033420" cy="55274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33420" cy="552745"/>
            </a:xfrm>
            <a:custGeom>
              <a:avLst/>
              <a:gdLst/>
              <a:ahLst/>
              <a:cxnLst/>
              <a:rect r="r" b="b" t="t" l="l"/>
              <a:pathLst>
                <a:path h="552745" w="1033420">
                  <a:moveTo>
                    <a:pt x="39462" y="0"/>
                  </a:moveTo>
                  <a:lnTo>
                    <a:pt x="993958" y="0"/>
                  </a:lnTo>
                  <a:cubicBezTo>
                    <a:pt x="1004424" y="0"/>
                    <a:pt x="1014462" y="4158"/>
                    <a:pt x="1021862" y="11558"/>
                  </a:cubicBezTo>
                  <a:cubicBezTo>
                    <a:pt x="1029262" y="18959"/>
                    <a:pt x="1033420" y="28996"/>
                    <a:pt x="1033420" y="39462"/>
                  </a:cubicBezTo>
                  <a:lnTo>
                    <a:pt x="1033420" y="513283"/>
                  </a:lnTo>
                  <a:cubicBezTo>
                    <a:pt x="1033420" y="523749"/>
                    <a:pt x="1029262" y="533786"/>
                    <a:pt x="1021862" y="541187"/>
                  </a:cubicBezTo>
                  <a:cubicBezTo>
                    <a:pt x="1014462" y="548587"/>
                    <a:pt x="1004424" y="552745"/>
                    <a:pt x="993958" y="552745"/>
                  </a:cubicBezTo>
                  <a:lnTo>
                    <a:pt x="39462" y="552745"/>
                  </a:lnTo>
                  <a:cubicBezTo>
                    <a:pt x="28996" y="552745"/>
                    <a:pt x="18959" y="548587"/>
                    <a:pt x="11558" y="541187"/>
                  </a:cubicBezTo>
                  <a:cubicBezTo>
                    <a:pt x="4158" y="533786"/>
                    <a:pt x="0" y="523749"/>
                    <a:pt x="0" y="513283"/>
                  </a:cubicBezTo>
                  <a:lnTo>
                    <a:pt x="0" y="39462"/>
                  </a:lnTo>
                  <a:cubicBezTo>
                    <a:pt x="0" y="28996"/>
                    <a:pt x="4158" y="18959"/>
                    <a:pt x="11558" y="11558"/>
                  </a:cubicBezTo>
                  <a:cubicBezTo>
                    <a:pt x="18959" y="4158"/>
                    <a:pt x="28996" y="0"/>
                    <a:pt x="39462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033420" cy="5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340718" y="1971396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4340718" y="4624072"/>
            <a:ext cx="1816000" cy="1816000"/>
          </a:xfrm>
          <a:custGeom>
            <a:avLst/>
            <a:gdLst/>
            <a:ahLst/>
            <a:cxnLst/>
            <a:rect r="r" b="b" t="t" l="l"/>
            <a:pathLst>
              <a:path h="1816000" w="1816000">
                <a:moveTo>
                  <a:pt x="0" y="0"/>
                </a:moveTo>
                <a:lnTo>
                  <a:pt x="1816000" y="0"/>
                </a:lnTo>
                <a:lnTo>
                  <a:pt x="1816000" y="1816000"/>
                </a:lnTo>
                <a:lnTo>
                  <a:pt x="0" y="18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544433" y="2134944"/>
            <a:ext cx="1408571" cy="1408571"/>
          </a:xfrm>
          <a:custGeom>
            <a:avLst/>
            <a:gdLst/>
            <a:ahLst/>
            <a:cxnLst/>
            <a:rect r="r" b="b" t="t" l="l"/>
            <a:pathLst>
              <a:path h="1408571" w="1408571">
                <a:moveTo>
                  <a:pt x="0" y="0"/>
                </a:moveTo>
                <a:lnTo>
                  <a:pt x="1408571" y="0"/>
                </a:lnTo>
                <a:lnTo>
                  <a:pt x="1408571" y="1408570"/>
                </a:lnTo>
                <a:lnTo>
                  <a:pt x="0" y="1408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4544433" y="4860015"/>
            <a:ext cx="1284304" cy="1284304"/>
          </a:xfrm>
          <a:custGeom>
            <a:avLst/>
            <a:gdLst/>
            <a:ahLst/>
            <a:cxnLst/>
            <a:rect r="r" b="b" t="t" l="l"/>
            <a:pathLst>
              <a:path h="1284304" w="1284304">
                <a:moveTo>
                  <a:pt x="0" y="0"/>
                </a:moveTo>
                <a:lnTo>
                  <a:pt x="1284304" y="0"/>
                </a:lnTo>
                <a:lnTo>
                  <a:pt x="1284304" y="1284304"/>
                </a:lnTo>
                <a:lnTo>
                  <a:pt x="0" y="1284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8440782" y="3543514"/>
            <a:ext cx="2177409" cy="1450699"/>
          </a:xfrm>
          <a:custGeom>
            <a:avLst/>
            <a:gdLst/>
            <a:ahLst/>
            <a:cxnLst/>
            <a:rect r="r" b="b" t="t" l="l"/>
            <a:pathLst>
              <a:path h="1450699" w="2177409">
                <a:moveTo>
                  <a:pt x="0" y="0"/>
                </a:moveTo>
                <a:lnTo>
                  <a:pt x="2177409" y="0"/>
                </a:lnTo>
                <a:lnTo>
                  <a:pt x="2177409" y="1450699"/>
                </a:lnTo>
                <a:lnTo>
                  <a:pt x="0" y="1450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44431" y="7187195"/>
            <a:ext cx="7423172" cy="149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52"/>
              </a:lnSpc>
              <a:spcBef>
                <a:spcPct val="0"/>
              </a:spcBef>
            </a:pPr>
            <a:r>
              <a:rPr lang="en-US" sz="4313" spc="42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Tecnologias y herramientas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0263" y="819512"/>
            <a:ext cx="11555011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Presentacion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2721856" y="8654151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6"/>
                </a:moveTo>
                <a:lnTo>
                  <a:pt x="0" y="2086266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00962" y="1909390"/>
            <a:ext cx="14033615" cy="7893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0263" y="923925"/>
            <a:ext cx="11555011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obtenidos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2721856" y="8654151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6"/>
                </a:moveTo>
                <a:lnTo>
                  <a:pt x="0" y="2086266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7750" y="4985734"/>
            <a:ext cx="3983502" cy="4621444"/>
          </a:xfrm>
          <a:custGeom>
            <a:avLst/>
            <a:gdLst/>
            <a:ahLst/>
            <a:cxnLst/>
            <a:rect r="r" b="b" t="t" l="l"/>
            <a:pathLst>
              <a:path h="4621444" w="3983502">
                <a:moveTo>
                  <a:pt x="0" y="0"/>
                </a:moveTo>
                <a:lnTo>
                  <a:pt x="3983502" y="0"/>
                </a:lnTo>
                <a:lnTo>
                  <a:pt x="3983502" y="4621444"/>
                </a:lnTo>
                <a:lnTo>
                  <a:pt x="0" y="462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723" r="0" b="-4882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6749" y="2432920"/>
            <a:ext cx="867669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La plataforma ha recibido una excelente aceptación por parte del cliente y de los consejeros de carrera, quienes destacan su facilidad de usar y de entender, entregándonos comentarios como: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10503" y="2852783"/>
            <a:ext cx="68779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Consejeros de carrera destacan el envió de mensajes vía correo electrónico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6097" y="5937485"/>
            <a:ext cx="68779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“La pagina esta super”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“Es justo lo que necesitaba”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“Tiene potencial”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6504" y="-1468331"/>
            <a:ext cx="11097603" cy="8323202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51501" y="3643259"/>
            <a:ext cx="1503002" cy="1836964"/>
            <a:chOff x="0" y="0"/>
            <a:chExt cx="446360" cy="54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360" cy="545539"/>
            </a:xfrm>
            <a:custGeom>
              <a:avLst/>
              <a:gdLst/>
              <a:ahLst/>
              <a:cxnLst/>
              <a:rect r="r" b="b" t="t" l="l"/>
              <a:pathLst>
                <a:path h="545539" w="446360">
                  <a:moveTo>
                    <a:pt x="203200" y="0"/>
                  </a:moveTo>
                  <a:lnTo>
                    <a:pt x="446360" y="0"/>
                  </a:lnTo>
                  <a:lnTo>
                    <a:pt x="243160" y="545539"/>
                  </a:lnTo>
                  <a:lnTo>
                    <a:pt x="0" y="5455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243160" cy="56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29649" y="4561741"/>
            <a:ext cx="5195111" cy="1511305"/>
          </a:xfrm>
          <a:custGeom>
            <a:avLst/>
            <a:gdLst/>
            <a:ahLst/>
            <a:cxnLst/>
            <a:rect r="r" b="b" t="t" l="l"/>
            <a:pathLst>
              <a:path h="1511305" w="5195111">
                <a:moveTo>
                  <a:pt x="0" y="0"/>
                </a:moveTo>
                <a:lnTo>
                  <a:pt x="5195111" y="0"/>
                </a:lnTo>
                <a:lnTo>
                  <a:pt x="5195111" y="1511305"/>
                </a:lnTo>
                <a:lnTo>
                  <a:pt x="0" y="151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9148" y="819873"/>
            <a:ext cx="1414573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b="true" sz="7900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Obstáculos durante el desarrollo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29649" y="6855247"/>
            <a:ext cx="5195111" cy="1511305"/>
          </a:xfrm>
          <a:custGeom>
            <a:avLst/>
            <a:gdLst/>
            <a:ahLst/>
            <a:cxnLst/>
            <a:rect r="r" b="b" t="t" l="l"/>
            <a:pathLst>
              <a:path h="1511305" w="5195111">
                <a:moveTo>
                  <a:pt x="0" y="0"/>
                </a:moveTo>
                <a:lnTo>
                  <a:pt x="5195111" y="0"/>
                </a:lnTo>
                <a:lnTo>
                  <a:pt x="5195111" y="1511305"/>
                </a:lnTo>
                <a:lnTo>
                  <a:pt x="0" y="151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39271" y="4561741"/>
            <a:ext cx="5195111" cy="1511305"/>
          </a:xfrm>
          <a:custGeom>
            <a:avLst/>
            <a:gdLst/>
            <a:ahLst/>
            <a:cxnLst/>
            <a:rect r="r" b="b" t="t" l="l"/>
            <a:pathLst>
              <a:path h="1511305" w="5195111">
                <a:moveTo>
                  <a:pt x="0" y="0"/>
                </a:moveTo>
                <a:lnTo>
                  <a:pt x="5195111" y="0"/>
                </a:lnTo>
                <a:lnTo>
                  <a:pt x="5195111" y="1511305"/>
                </a:lnTo>
                <a:lnTo>
                  <a:pt x="0" y="151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9271" y="6855247"/>
            <a:ext cx="5195111" cy="1511305"/>
          </a:xfrm>
          <a:custGeom>
            <a:avLst/>
            <a:gdLst/>
            <a:ahLst/>
            <a:cxnLst/>
            <a:rect r="r" b="b" t="t" l="l"/>
            <a:pathLst>
              <a:path h="1511305" w="5195111">
                <a:moveTo>
                  <a:pt x="0" y="0"/>
                </a:moveTo>
                <a:lnTo>
                  <a:pt x="5195111" y="0"/>
                </a:lnTo>
                <a:lnTo>
                  <a:pt x="5195111" y="1511305"/>
                </a:lnTo>
                <a:lnTo>
                  <a:pt x="0" y="151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82870" y="4693824"/>
            <a:ext cx="44886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Falta de experiencia en herramientas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48482" y="4993861"/>
            <a:ext cx="39766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 de salud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2870" y="6987330"/>
            <a:ext cx="44886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Mala gestion de tiempo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2492" y="6987330"/>
            <a:ext cx="44886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Falta de compromiso en el equipo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20511" y="1697058"/>
            <a:ext cx="11646978" cy="6892884"/>
            <a:chOff x="0" y="0"/>
            <a:chExt cx="15529304" cy="91905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5529304" cy="9190513"/>
              <a:chOff x="0" y="0"/>
              <a:chExt cx="1481878" cy="87700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81878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481878">
                    <a:moveTo>
                      <a:pt x="0" y="0"/>
                    </a:moveTo>
                    <a:lnTo>
                      <a:pt x="1481878" y="0"/>
                    </a:lnTo>
                    <a:lnTo>
                      <a:pt x="1481878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481878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4205" y="539496"/>
              <a:ext cx="13800895" cy="8111520"/>
              <a:chOff x="0" y="0"/>
              <a:chExt cx="1998883" cy="117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9888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998883">
                    <a:moveTo>
                      <a:pt x="0" y="0"/>
                    </a:moveTo>
                    <a:lnTo>
                      <a:pt x="1998883" y="0"/>
                    </a:lnTo>
                    <a:lnTo>
                      <a:pt x="199888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09550"/>
                <a:ext cx="199888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5613673" y="2407159"/>
            <a:ext cx="7060654" cy="529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53"/>
              </a:lnSpc>
              <a:spcBef>
                <a:spcPct val="0"/>
              </a:spcBef>
            </a:pPr>
            <a:r>
              <a:rPr lang="en-US" sz="10183" spc="142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Gracias por su Atención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bit - striped circle"/>
          <p:cNvSpPr/>
          <p:nvPr/>
        </p:nvSpPr>
        <p:spPr>
          <a:xfrm flipH="false" flipV="false" rot="0">
            <a:off x="16164485" y="-1801521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61827" y="6740648"/>
            <a:ext cx="7092705" cy="70927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7811" y="-4342102"/>
            <a:ext cx="5773349" cy="5773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 descr="Orbit - striped circle"/>
          <p:cNvSpPr/>
          <p:nvPr/>
        </p:nvSpPr>
        <p:spPr>
          <a:xfrm flipH="false" flipV="false" rot="0">
            <a:off x="-157127" y="8724121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30878" y="3489878"/>
            <a:ext cx="5234244" cy="5234244"/>
          </a:xfrm>
          <a:custGeom>
            <a:avLst/>
            <a:gdLst/>
            <a:ahLst/>
            <a:cxnLst/>
            <a:rect r="r" b="b" t="t" l="l"/>
            <a:pathLst>
              <a:path h="5234244" w="5234244">
                <a:moveTo>
                  <a:pt x="0" y="0"/>
                </a:moveTo>
                <a:lnTo>
                  <a:pt x="5234243" y="0"/>
                </a:lnTo>
                <a:lnTo>
                  <a:pt x="5234243" y="5234243"/>
                </a:lnTo>
                <a:lnTo>
                  <a:pt x="0" y="523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24050" y="3489878"/>
            <a:ext cx="5234244" cy="5234244"/>
          </a:xfrm>
          <a:custGeom>
            <a:avLst/>
            <a:gdLst/>
            <a:ahLst/>
            <a:cxnLst/>
            <a:rect r="r" b="b" t="t" l="l"/>
            <a:pathLst>
              <a:path h="5234244" w="5234244">
                <a:moveTo>
                  <a:pt x="0" y="0"/>
                </a:moveTo>
                <a:lnTo>
                  <a:pt x="5234243" y="0"/>
                </a:lnTo>
                <a:lnTo>
                  <a:pt x="5234243" y="5234243"/>
                </a:lnTo>
                <a:lnTo>
                  <a:pt x="0" y="5234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21847" y="2394626"/>
            <a:ext cx="22523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66614" y="2394626"/>
            <a:ext cx="1884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Trello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04329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47" t="0" r="-3964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4820033" y="-2496014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65499" y="3835359"/>
            <a:ext cx="3183962" cy="5723294"/>
            <a:chOff x="0" y="0"/>
            <a:chExt cx="406400" cy="730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30520"/>
            </a:xfrm>
            <a:custGeom>
              <a:avLst/>
              <a:gdLst/>
              <a:ahLst/>
              <a:cxnLst/>
              <a:rect r="r" b="b" t="t" l="l"/>
              <a:pathLst>
                <a:path h="730520" w="406400">
                  <a:moveTo>
                    <a:pt x="94830" y="0"/>
                  </a:moveTo>
                  <a:lnTo>
                    <a:pt x="311570" y="0"/>
                  </a:lnTo>
                  <a:cubicBezTo>
                    <a:pt x="363943" y="0"/>
                    <a:pt x="406400" y="42457"/>
                    <a:pt x="406400" y="94830"/>
                  </a:cubicBezTo>
                  <a:lnTo>
                    <a:pt x="406400" y="635690"/>
                  </a:lnTo>
                  <a:cubicBezTo>
                    <a:pt x="406400" y="688063"/>
                    <a:pt x="363943" y="730520"/>
                    <a:pt x="311570" y="730520"/>
                  </a:cubicBezTo>
                  <a:lnTo>
                    <a:pt x="94830" y="730520"/>
                  </a:lnTo>
                  <a:cubicBezTo>
                    <a:pt x="42457" y="730520"/>
                    <a:pt x="0" y="688063"/>
                    <a:pt x="0" y="635690"/>
                  </a:cubicBezTo>
                  <a:lnTo>
                    <a:pt x="0" y="94830"/>
                  </a:lnTo>
                  <a:cubicBezTo>
                    <a:pt x="0" y="42457"/>
                    <a:pt x="42457" y="0"/>
                    <a:pt x="94830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06400" cy="749570"/>
            </a:xfrm>
            <a:prstGeom prst="rect">
              <a:avLst/>
            </a:prstGeom>
          </p:spPr>
          <p:txBody>
            <a:bodyPr anchor="ctr" rtlCol="false" tIns="65228" lIns="65228" bIns="65228" rIns="65228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657449" y="2876991"/>
            <a:ext cx="2000062" cy="1992249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8650" r="223" b="-865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38540" y="2876991"/>
            <a:ext cx="3184814" cy="6681662"/>
            <a:chOff x="0" y="0"/>
            <a:chExt cx="4246419" cy="890888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278166"/>
              <a:ext cx="4246419" cy="7630716"/>
              <a:chOff x="0" y="0"/>
              <a:chExt cx="406400" cy="73029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06400" cy="730291"/>
              </a:xfrm>
              <a:custGeom>
                <a:avLst/>
                <a:gdLst/>
                <a:ahLst/>
                <a:cxnLst/>
                <a:rect r="r" b="b" t="t" l="l"/>
                <a:pathLst>
                  <a:path h="730291" w="406400">
                    <a:moveTo>
                      <a:pt x="94805" y="0"/>
                    </a:moveTo>
                    <a:lnTo>
                      <a:pt x="311595" y="0"/>
                    </a:lnTo>
                    <a:cubicBezTo>
                      <a:pt x="363955" y="0"/>
                      <a:pt x="406400" y="42445"/>
                      <a:pt x="406400" y="94805"/>
                    </a:cubicBezTo>
                    <a:lnTo>
                      <a:pt x="406400" y="635487"/>
                    </a:lnTo>
                    <a:cubicBezTo>
                      <a:pt x="406400" y="660631"/>
                      <a:pt x="396412" y="684744"/>
                      <a:pt x="378632" y="702524"/>
                    </a:cubicBezTo>
                    <a:cubicBezTo>
                      <a:pt x="360853" y="720303"/>
                      <a:pt x="336739" y="730291"/>
                      <a:pt x="311595" y="730291"/>
                    </a:cubicBezTo>
                    <a:lnTo>
                      <a:pt x="94805" y="730291"/>
                    </a:lnTo>
                    <a:cubicBezTo>
                      <a:pt x="42445" y="730291"/>
                      <a:pt x="0" y="687846"/>
                      <a:pt x="0" y="635487"/>
                    </a:cubicBezTo>
                    <a:lnTo>
                      <a:pt x="0" y="94805"/>
                    </a:lnTo>
                    <a:cubicBezTo>
                      <a:pt x="0" y="42445"/>
                      <a:pt x="42445" y="0"/>
                      <a:pt x="94805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406400" cy="749341"/>
              </a:xfrm>
              <a:prstGeom prst="rect">
                <a:avLst/>
              </a:prstGeom>
            </p:spPr>
            <p:txBody>
              <a:bodyPr anchor="ctr" rtlCol="false" tIns="65246" lIns="65246" bIns="65246" rIns="65246"/>
              <a:lstStyle/>
              <a:p>
                <a:pPr algn="ctr" marL="0" indent="0" lvl="0">
                  <a:lnSpc>
                    <a:spcPts val="28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789478" y="0"/>
              <a:ext cx="2667463" cy="2657043"/>
              <a:chOff x="0" y="0"/>
              <a:chExt cx="6502400" cy="6477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3713" r="223" b="-46558"/>
                </a:stretch>
              </a:blip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95253" y="2739829"/>
              <a:ext cx="3956311" cy="107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1"/>
                </a:lnSpc>
              </a:pPr>
              <a:r>
                <a:rPr lang="en-US" sz="2718" spc="135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Christopher Acevedo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06035" y="4102795"/>
              <a:ext cx="3334748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7"/>
                </a:lnSpc>
              </a:pPr>
              <a:r>
                <a:rPr lang="en-US" b="true" sz="2231" spc="111">
                  <a:solidFill>
                    <a:srgbClr val="1A1A1A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Desarrollador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8312" y="4828450"/>
              <a:ext cx="4089795" cy="355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Desarrollar Funcionalidades</a:t>
              </a:r>
            </a:p>
            <a:p>
              <a:pPr algn="l">
                <a:lnSpc>
                  <a:spcPts val="2672"/>
                </a:lnSpc>
              </a:pPr>
            </a:p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Realizar Pruebas de Funcionalidad</a:t>
              </a:r>
            </a:p>
            <a:p>
              <a:pPr algn="l">
                <a:lnSpc>
                  <a:spcPts val="2672"/>
                </a:lnSpc>
              </a:pPr>
            </a:p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Representar al Cliente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54385" y="2876991"/>
            <a:ext cx="3179229" cy="6681662"/>
            <a:chOff x="0" y="0"/>
            <a:chExt cx="4238972" cy="890888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1275925"/>
              <a:ext cx="4238972" cy="7632958"/>
              <a:chOff x="0" y="0"/>
              <a:chExt cx="406400" cy="73178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06400" cy="731789"/>
              </a:xfrm>
              <a:custGeom>
                <a:avLst/>
                <a:gdLst/>
                <a:ahLst/>
                <a:cxnLst/>
                <a:rect r="r" b="b" t="t" l="l"/>
                <a:pathLst>
                  <a:path h="731789" w="406400">
                    <a:moveTo>
                      <a:pt x="94971" y="0"/>
                    </a:moveTo>
                    <a:lnTo>
                      <a:pt x="311429" y="0"/>
                    </a:lnTo>
                    <a:cubicBezTo>
                      <a:pt x="336617" y="0"/>
                      <a:pt x="360773" y="10006"/>
                      <a:pt x="378584" y="27816"/>
                    </a:cubicBezTo>
                    <a:cubicBezTo>
                      <a:pt x="396394" y="45627"/>
                      <a:pt x="406400" y="69783"/>
                      <a:pt x="406400" y="94971"/>
                    </a:cubicBezTo>
                    <a:lnTo>
                      <a:pt x="406400" y="636818"/>
                    </a:lnTo>
                    <a:cubicBezTo>
                      <a:pt x="406400" y="662006"/>
                      <a:pt x="396394" y="686162"/>
                      <a:pt x="378584" y="703973"/>
                    </a:cubicBezTo>
                    <a:cubicBezTo>
                      <a:pt x="360773" y="721783"/>
                      <a:pt x="336617" y="731789"/>
                      <a:pt x="311429" y="731789"/>
                    </a:cubicBezTo>
                    <a:lnTo>
                      <a:pt x="94971" y="731789"/>
                    </a:lnTo>
                    <a:cubicBezTo>
                      <a:pt x="69783" y="731789"/>
                      <a:pt x="45627" y="721783"/>
                      <a:pt x="27816" y="703973"/>
                    </a:cubicBezTo>
                    <a:cubicBezTo>
                      <a:pt x="10006" y="686162"/>
                      <a:pt x="0" y="662006"/>
                      <a:pt x="0" y="636818"/>
                    </a:cubicBezTo>
                    <a:lnTo>
                      <a:pt x="0" y="94971"/>
                    </a:lnTo>
                    <a:cubicBezTo>
                      <a:pt x="0" y="69783"/>
                      <a:pt x="10006" y="45627"/>
                      <a:pt x="27816" y="27816"/>
                    </a:cubicBezTo>
                    <a:cubicBezTo>
                      <a:pt x="45627" y="10006"/>
                      <a:pt x="69783" y="0"/>
                      <a:pt x="94971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406400" cy="750839"/>
              </a:xfrm>
              <a:prstGeom prst="rect">
                <a:avLst/>
              </a:prstGeom>
            </p:spPr>
            <p:txBody>
              <a:bodyPr anchor="ctr" rtlCol="false" tIns="65131" lIns="65131" bIns="65131" rIns="65131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788093" y="0"/>
              <a:ext cx="2662785" cy="2652384"/>
              <a:chOff x="0" y="0"/>
              <a:chExt cx="6502400" cy="6477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7775" t="0" r="-29209" b="0"/>
                </a:stretch>
              </a:blip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4911" y="2735024"/>
              <a:ext cx="3949373" cy="1074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6"/>
                </a:lnSpc>
              </a:pPr>
              <a:r>
                <a:rPr lang="en-US" sz="2713" spc="135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Rodrigo Cancino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05147" y="4095601"/>
              <a:ext cx="3328900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2"/>
                </a:lnSpc>
              </a:pPr>
              <a:r>
                <a:rPr lang="en-US" b="true" sz="2227" spc="111">
                  <a:solidFill>
                    <a:srgbClr val="1A1A1A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Scrum master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4588" y="4828450"/>
              <a:ext cx="4089795" cy="355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Gestionar Actividades</a:t>
              </a:r>
            </a:p>
            <a:p>
              <a:pPr algn="l">
                <a:lnSpc>
                  <a:spcPts val="2672"/>
                </a:lnSpc>
              </a:pPr>
            </a:p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Facilitador de Actividades</a:t>
              </a:r>
            </a:p>
            <a:p>
              <a:pPr algn="l">
                <a:lnSpc>
                  <a:spcPts val="2672"/>
                </a:lnSpc>
              </a:pPr>
            </a:p>
            <a:p>
              <a:pPr algn="l" marL="480903" indent="-240451" lvl="1">
                <a:lnSpc>
                  <a:spcPts val="2672"/>
                </a:lnSpc>
                <a:buFont typeface="Arial"/>
                <a:buChar char="•"/>
              </a:pPr>
              <a:r>
                <a:rPr lang="en-US" sz="2227" spc="111">
                  <a:solidFill>
                    <a:srgbClr val="1A1A1A"/>
                  </a:solidFill>
                  <a:latin typeface="TT Drugs"/>
                  <a:ea typeface="TT Drugs"/>
                  <a:cs typeface="TT Drugs"/>
                  <a:sym typeface="TT Drugs"/>
                </a:rPr>
                <a:t>Desarrollar Documentación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434674" y="5089386"/>
            <a:ext cx="2445611" cy="40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717" spc="135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Angel Meza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44923" y="5953264"/>
            <a:ext cx="250039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b="true" sz="2230" spc="111">
                <a:solidFill>
                  <a:srgbClr val="1A1A1A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Desarrollador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82135" y="55362"/>
            <a:ext cx="7323731" cy="19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8"/>
              </a:lnSpc>
              <a:spcBef>
                <a:spcPct val="0"/>
              </a:spcBef>
            </a:pPr>
            <a:r>
              <a:rPr lang="en-US" sz="5600" spc="54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Integrantes del Proyecto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123806" y="6503394"/>
            <a:ext cx="306734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903" indent="-240451" lvl="1">
              <a:lnSpc>
                <a:spcPts val="2672"/>
              </a:lnSpc>
              <a:buFont typeface="Arial"/>
              <a:buChar char="•"/>
            </a:pPr>
            <a:r>
              <a:rPr lang="en-US" sz="2227" spc="11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Desarrollar Funcionalidades</a:t>
            </a:r>
          </a:p>
          <a:p>
            <a:pPr algn="l">
              <a:lnSpc>
                <a:spcPts val="2672"/>
              </a:lnSpc>
            </a:pPr>
          </a:p>
          <a:p>
            <a:pPr algn="l" marL="480903" indent="-240451" lvl="1">
              <a:lnSpc>
                <a:spcPts val="2672"/>
              </a:lnSpc>
              <a:buFont typeface="Arial"/>
              <a:buChar char="•"/>
            </a:pPr>
            <a:r>
              <a:rPr lang="en-US" sz="2227" spc="11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Desarrollar Front de la Pagina</a:t>
            </a:r>
          </a:p>
          <a:p>
            <a:pPr algn="l">
              <a:lnSpc>
                <a:spcPts val="2672"/>
              </a:lnSpc>
            </a:pPr>
          </a:p>
          <a:p>
            <a:pPr algn="l" marL="480903" indent="-240451" lvl="1">
              <a:lnSpc>
                <a:spcPts val="2672"/>
              </a:lnSpc>
              <a:buFont typeface="Arial"/>
              <a:buChar char="•"/>
            </a:pPr>
            <a:r>
              <a:rPr lang="en-US" sz="2227" spc="111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Realizar Pruebas de Seguridad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206" y="335760"/>
            <a:ext cx="4296549" cy="9570246"/>
            <a:chOff x="0" y="0"/>
            <a:chExt cx="1131601" cy="2520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43047" y="1395009"/>
            <a:ext cx="5507065" cy="8208697"/>
          </a:xfrm>
          <a:custGeom>
            <a:avLst/>
            <a:gdLst/>
            <a:ahLst/>
            <a:cxnLst/>
            <a:rect r="r" b="b" t="t" l="l"/>
            <a:pathLst>
              <a:path h="8208697" w="5507065">
                <a:moveTo>
                  <a:pt x="0" y="0"/>
                </a:moveTo>
                <a:lnTo>
                  <a:pt x="5507066" y="0"/>
                </a:lnTo>
                <a:lnTo>
                  <a:pt x="5507066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669" t="0" r="-5877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93992" y="3614657"/>
            <a:ext cx="1488692" cy="14886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2258" y="3218648"/>
            <a:ext cx="9196637" cy="2340780"/>
            <a:chOff x="0" y="0"/>
            <a:chExt cx="447845" cy="1139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7845" cy="113988"/>
            </a:xfrm>
            <a:custGeom>
              <a:avLst/>
              <a:gdLst/>
              <a:ahLst/>
              <a:cxnLst/>
              <a:rect r="r" b="b" t="t" l="l"/>
              <a:pathLst>
                <a:path h="113988" w="447845">
                  <a:moveTo>
                    <a:pt x="32831" y="0"/>
                  </a:moveTo>
                  <a:lnTo>
                    <a:pt x="415014" y="0"/>
                  </a:lnTo>
                  <a:cubicBezTo>
                    <a:pt x="433146" y="0"/>
                    <a:pt x="447845" y="14699"/>
                    <a:pt x="447845" y="32831"/>
                  </a:cubicBezTo>
                  <a:lnTo>
                    <a:pt x="447845" y="81157"/>
                  </a:lnTo>
                  <a:cubicBezTo>
                    <a:pt x="447845" y="89864"/>
                    <a:pt x="444386" y="98215"/>
                    <a:pt x="438229" y="104372"/>
                  </a:cubicBezTo>
                  <a:cubicBezTo>
                    <a:pt x="432072" y="110529"/>
                    <a:pt x="423722" y="113988"/>
                    <a:pt x="415014" y="113988"/>
                  </a:cubicBezTo>
                  <a:lnTo>
                    <a:pt x="32831" y="113988"/>
                  </a:lnTo>
                  <a:cubicBezTo>
                    <a:pt x="14699" y="113988"/>
                    <a:pt x="0" y="99289"/>
                    <a:pt x="0" y="81157"/>
                  </a:cubicBezTo>
                  <a:lnTo>
                    <a:pt x="0" y="32831"/>
                  </a:lnTo>
                  <a:cubicBezTo>
                    <a:pt x="0" y="24124"/>
                    <a:pt x="3459" y="15773"/>
                    <a:pt x="9616" y="9616"/>
                  </a:cubicBezTo>
                  <a:cubicBezTo>
                    <a:pt x="15773" y="3459"/>
                    <a:pt x="24124" y="0"/>
                    <a:pt x="32831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47845" cy="142563"/>
            </a:xfrm>
            <a:prstGeom prst="rect">
              <a:avLst/>
            </a:prstGeom>
          </p:spPr>
          <p:txBody>
            <a:bodyPr anchor="ctr" rtlCol="false" tIns="170971" lIns="170971" bIns="170971" rIns="170971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Asuntos estudiantiles de Duoc UC enfrenta problemas de organización con los consejeros de carrera, como dificultad para acordar fechas de reuniones, definir actividades, y confirmar asistencia. Además de no llevar un registro ordenado de acuerdos y resoluciones.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09608" y="6292854"/>
            <a:ext cx="9196637" cy="2340780"/>
            <a:chOff x="0" y="0"/>
            <a:chExt cx="447845" cy="113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7845" cy="113988"/>
            </a:xfrm>
            <a:custGeom>
              <a:avLst/>
              <a:gdLst/>
              <a:ahLst/>
              <a:cxnLst/>
              <a:rect r="r" b="b" t="t" l="l"/>
              <a:pathLst>
                <a:path h="113988" w="447845">
                  <a:moveTo>
                    <a:pt x="32831" y="0"/>
                  </a:moveTo>
                  <a:lnTo>
                    <a:pt x="415014" y="0"/>
                  </a:lnTo>
                  <a:cubicBezTo>
                    <a:pt x="433146" y="0"/>
                    <a:pt x="447845" y="14699"/>
                    <a:pt x="447845" y="32831"/>
                  </a:cubicBezTo>
                  <a:lnTo>
                    <a:pt x="447845" y="81157"/>
                  </a:lnTo>
                  <a:cubicBezTo>
                    <a:pt x="447845" y="89864"/>
                    <a:pt x="444386" y="98215"/>
                    <a:pt x="438229" y="104372"/>
                  </a:cubicBezTo>
                  <a:cubicBezTo>
                    <a:pt x="432072" y="110529"/>
                    <a:pt x="423722" y="113988"/>
                    <a:pt x="415014" y="113988"/>
                  </a:cubicBezTo>
                  <a:lnTo>
                    <a:pt x="32831" y="113988"/>
                  </a:lnTo>
                  <a:cubicBezTo>
                    <a:pt x="14699" y="113988"/>
                    <a:pt x="0" y="99289"/>
                    <a:pt x="0" y="81157"/>
                  </a:cubicBezTo>
                  <a:lnTo>
                    <a:pt x="0" y="32831"/>
                  </a:lnTo>
                  <a:cubicBezTo>
                    <a:pt x="0" y="24124"/>
                    <a:pt x="3459" y="15773"/>
                    <a:pt x="9616" y="9616"/>
                  </a:cubicBezTo>
                  <a:cubicBezTo>
                    <a:pt x="15773" y="3459"/>
                    <a:pt x="24124" y="0"/>
                    <a:pt x="32831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47845" cy="142563"/>
            </a:xfrm>
            <a:prstGeom prst="rect">
              <a:avLst/>
            </a:prstGeom>
          </p:spPr>
          <p:txBody>
            <a:bodyPr anchor="ctr" rtlCol="false" tIns="170971" lIns="170971" bIns="170971" rIns="170971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La solución es un portal web en el cual los consejeros podrán entregar su opinión a través del voto, donde los usuarios acceden con su correo institucional. Asuntos estudiantiles  se encargara de crear votaciones, y tendrán un apartado donde podrán analizar los resultados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2258" y="6718897"/>
            <a:ext cx="1488692" cy="14886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672014" y="3892679"/>
            <a:ext cx="932648" cy="932648"/>
          </a:xfrm>
          <a:custGeom>
            <a:avLst/>
            <a:gdLst/>
            <a:ahLst/>
            <a:cxnLst/>
            <a:rect r="r" b="b" t="t" l="l"/>
            <a:pathLst>
              <a:path h="932648" w="932648">
                <a:moveTo>
                  <a:pt x="0" y="0"/>
                </a:moveTo>
                <a:lnTo>
                  <a:pt x="932648" y="0"/>
                </a:lnTo>
                <a:lnTo>
                  <a:pt x="932648" y="932648"/>
                </a:lnTo>
                <a:lnTo>
                  <a:pt x="0" y="93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6181" y="6882821"/>
            <a:ext cx="1160845" cy="1160845"/>
          </a:xfrm>
          <a:custGeom>
            <a:avLst/>
            <a:gdLst/>
            <a:ahLst/>
            <a:cxnLst/>
            <a:rect r="r" b="b" t="t" l="l"/>
            <a:pathLst>
              <a:path h="1160845" w="1160845">
                <a:moveTo>
                  <a:pt x="0" y="0"/>
                </a:moveTo>
                <a:lnTo>
                  <a:pt x="1160845" y="0"/>
                </a:lnTo>
                <a:lnTo>
                  <a:pt x="1160845" y="1160845"/>
                </a:lnTo>
                <a:lnTo>
                  <a:pt x="0" y="1160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84876" y="2683761"/>
            <a:ext cx="4977977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9"/>
              </a:lnSpc>
              <a:spcBef>
                <a:spcPct val="0"/>
              </a:spcBef>
            </a:pPr>
            <a:r>
              <a:rPr lang="en-US" b="true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PROBLEMATICA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82135" y="55362"/>
            <a:ext cx="7323731" cy="19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8"/>
              </a:lnSpc>
              <a:spcBef>
                <a:spcPct val="0"/>
              </a:spcBef>
            </a:pPr>
            <a:r>
              <a:rPr lang="en-US" sz="5600" spc="54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Descripción del Proyecto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04707" y="5824677"/>
            <a:ext cx="4977977" cy="35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29"/>
              </a:lnSpc>
              <a:spcBef>
                <a:spcPct val="0"/>
              </a:spcBef>
            </a:pPr>
            <a:r>
              <a:rPr lang="en-US" b="true" sz="2050" spc="200">
                <a:solidFill>
                  <a:srgbClr val="0071BC"/>
                </a:solidFill>
                <a:latin typeface="TT Drugs Bold"/>
                <a:ea typeface="TT Drugs Bold"/>
                <a:cs typeface="TT Drugs Bold"/>
                <a:sym typeface="TT Drugs Bold"/>
              </a:rPr>
              <a:t>SOLUCION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2" r="0" b="-1657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32738" y="927883"/>
            <a:ext cx="10622523" cy="1276485"/>
            <a:chOff x="0" y="0"/>
            <a:chExt cx="3543114" cy="425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3114" cy="425768"/>
            </a:xfrm>
            <a:custGeom>
              <a:avLst/>
              <a:gdLst/>
              <a:ahLst/>
              <a:cxnLst/>
              <a:rect r="r" b="b" t="t" l="l"/>
              <a:pathLst>
                <a:path h="425768" w="3543114">
                  <a:moveTo>
                    <a:pt x="14576" y="0"/>
                  </a:moveTo>
                  <a:lnTo>
                    <a:pt x="3528538" y="0"/>
                  </a:lnTo>
                  <a:cubicBezTo>
                    <a:pt x="3532403" y="0"/>
                    <a:pt x="3536111" y="1536"/>
                    <a:pt x="3538844" y="4269"/>
                  </a:cubicBezTo>
                  <a:cubicBezTo>
                    <a:pt x="3541578" y="7003"/>
                    <a:pt x="3543114" y="10711"/>
                    <a:pt x="3543114" y="14576"/>
                  </a:cubicBezTo>
                  <a:lnTo>
                    <a:pt x="3543114" y="411192"/>
                  </a:lnTo>
                  <a:cubicBezTo>
                    <a:pt x="3543114" y="415057"/>
                    <a:pt x="3541578" y="418765"/>
                    <a:pt x="3538844" y="421499"/>
                  </a:cubicBezTo>
                  <a:cubicBezTo>
                    <a:pt x="3536111" y="424232"/>
                    <a:pt x="3532403" y="425768"/>
                    <a:pt x="3528538" y="425768"/>
                  </a:cubicBezTo>
                  <a:lnTo>
                    <a:pt x="14576" y="425768"/>
                  </a:lnTo>
                  <a:cubicBezTo>
                    <a:pt x="10711" y="425768"/>
                    <a:pt x="7003" y="424232"/>
                    <a:pt x="4269" y="421499"/>
                  </a:cubicBezTo>
                  <a:cubicBezTo>
                    <a:pt x="1536" y="418765"/>
                    <a:pt x="0" y="415057"/>
                    <a:pt x="0" y="411192"/>
                  </a:cubicBezTo>
                  <a:lnTo>
                    <a:pt x="0" y="14576"/>
                  </a:lnTo>
                  <a:cubicBezTo>
                    <a:pt x="0" y="10711"/>
                    <a:pt x="1536" y="7003"/>
                    <a:pt x="4269" y="4269"/>
                  </a:cubicBezTo>
                  <a:cubicBezTo>
                    <a:pt x="7003" y="1536"/>
                    <a:pt x="10711" y="0"/>
                    <a:pt x="14576" y="0"/>
                  </a:cubicBezTo>
                  <a:close/>
                </a:path>
              </a:pathLst>
            </a:custGeom>
            <a:solidFill>
              <a:srgbClr val="FFFFFF">
                <a:alpha val="9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3543114" cy="530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022"/>
                </a:lnSpc>
                <a:spcBef>
                  <a:spcPct val="0"/>
                </a:spcBef>
              </a:pPr>
              <a:r>
                <a:rPr lang="en-US" sz="5813" spc="569">
                  <a:solidFill>
                    <a:srgbClr val="231F20">
                      <a:alpha val="96863"/>
                    </a:srgbClr>
                  </a:solidFill>
                  <a:latin typeface="TT Drugs"/>
                  <a:ea typeface="TT Drugs"/>
                  <a:cs typeface="TT Drugs"/>
                  <a:sym typeface="TT Drugs"/>
                </a:rPr>
                <a:t>Objetivos del Proyecto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66017" y="9248600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7802" y="9258300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91038" y="2590800"/>
            <a:ext cx="6191250" cy="6667500"/>
            <a:chOff x="0" y="0"/>
            <a:chExt cx="1573990" cy="16950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3990" cy="1695066"/>
            </a:xfrm>
            <a:custGeom>
              <a:avLst/>
              <a:gdLst/>
              <a:ahLst/>
              <a:cxnLst/>
              <a:rect r="r" b="b" t="t" l="l"/>
              <a:pathLst>
                <a:path h="1695066" w="1573990">
                  <a:moveTo>
                    <a:pt x="18757" y="0"/>
                  </a:moveTo>
                  <a:lnTo>
                    <a:pt x="1555233" y="0"/>
                  </a:lnTo>
                  <a:cubicBezTo>
                    <a:pt x="1565592" y="0"/>
                    <a:pt x="1573990" y="8398"/>
                    <a:pt x="1573990" y="18757"/>
                  </a:cubicBezTo>
                  <a:lnTo>
                    <a:pt x="1573990" y="1676309"/>
                  </a:lnTo>
                  <a:cubicBezTo>
                    <a:pt x="1573990" y="1686668"/>
                    <a:pt x="1565592" y="1695066"/>
                    <a:pt x="1555233" y="1695066"/>
                  </a:cubicBezTo>
                  <a:lnTo>
                    <a:pt x="18757" y="1695066"/>
                  </a:lnTo>
                  <a:cubicBezTo>
                    <a:pt x="8398" y="1695066"/>
                    <a:pt x="0" y="1686668"/>
                    <a:pt x="0" y="1676309"/>
                  </a:cubicBezTo>
                  <a:lnTo>
                    <a:pt x="0" y="18757"/>
                  </a:lnTo>
                  <a:cubicBezTo>
                    <a:pt x="0" y="8398"/>
                    <a:pt x="8398" y="0"/>
                    <a:pt x="187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573990" cy="172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23422" y="2740654"/>
            <a:ext cx="352648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Especificos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99254" y="2590800"/>
            <a:ext cx="6191250" cy="6667500"/>
            <a:chOff x="0" y="0"/>
            <a:chExt cx="1573990" cy="16950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3990" cy="1695066"/>
            </a:xfrm>
            <a:custGeom>
              <a:avLst/>
              <a:gdLst/>
              <a:ahLst/>
              <a:cxnLst/>
              <a:rect r="r" b="b" t="t" l="l"/>
              <a:pathLst>
                <a:path h="1695066" w="1573990">
                  <a:moveTo>
                    <a:pt x="18757" y="0"/>
                  </a:moveTo>
                  <a:lnTo>
                    <a:pt x="1555233" y="0"/>
                  </a:lnTo>
                  <a:cubicBezTo>
                    <a:pt x="1565592" y="0"/>
                    <a:pt x="1573990" y="8398"/>
                    <a:pt x="1573990" y="18757"/>
                  </a:cubicBezTo>
                  <a:lnTo>
                    <a:pt x="1573990" y="1676309"/>
                  </a:lnTo>
                  <a:cubicBezTo>
                    <a:pt x="1573990" y="1686668"/>
                    <a:pt x="1565592" y="1695066"/>
                    <a:pt x="1555233" y="1695066"/>
                  </a:cubicBezTo>
                  <a:lnTo>
                    <a:pt x="18757" y="1695066"/>
                  </a:lnTo>
                  <a:cubicBezTo>
                    <a:pt x="8398" y="1695066"/>
                    <a:pt x="0" y="1686668"/>
                    <a:pt x="0" y="1676309"/>
                  </a:cubicBezTo>
                  <a:lnTo>
                    <a:pt x="0" y="18757"/>
                  </a:lnTo>
                  <a:cubicBezTo>
                    <a:pt x="0" y="8398"/>
                    <a:pt x="8398" y="0"/>
                    <a:pt x="187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73990" cy="1714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95125" y="2740654"/>
            <a:ext cx="319950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Generales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8922" y="4089712"/>
            <a:ext cx="5475482" cy="438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Que los usuarios excepto el administrador se conecten al sistema utilizando solo su correo institucional.</a:t>
            </a:r>
          </a:p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Asuntos estudiantiles podrá visualizar y analizar el estado de las votaciones en el portal a través de un dashboard.</a:t>
            </a:r>
          </a:p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Los consejeros recibirán notificaciones por correo informando el comienzo y el termino de una votación.</a:t>
            </a:r>
          </a:p>
          <a:p>
            <a:pPr algn="l" marL="388620" indent="-194310" lvl="1">
              <a:lnSpc>
                <a:spcPts val="2483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Los resultados de la votaciones se podrán visualizar en el portal una vez se liberen además de ser notificados por correo.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7138" y="4089712"/>
            <a:ext cx="5475482" cy="438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 administrador podrá ingresar y gestionar las cuentas de asuntos estudiantiles.</a:t>
            </a:r>
          </a:p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Asuntos estudiantiles podrá ingresar y gestionar las cuentas de los consejeros.</a:t>
            </a:r>
          </a:p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Asuntos estudiantiles podrá crear y terminar votaciones.</a:t>
            </a:r>
          </a:p>
          <a:p>
            <a:pPr algn="l"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Los consejeros podrán visualizar y votar una única vez en las votaciones que les corresponden.</a:t>
            </a:r>
          </a:p>
          <a:p>
            <a:pPr algn="l" marL="388620" indent="-194310" lvl="1">
              <a:lnSpc>
                <a:spcPts val="2483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7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Toda la información de las cuentas, las votaciones, y los votos tienen que ser almacenado en una base de datos.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4982" y="2857886"/>
            <a:ext cx="3559553" cy="1779777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24982" y="4851690"/>
            <a:ext cx="3559553" cy="1779777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24982" y="6845494"/>
            <a:ext cx="3559553" cy="1779777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6037666" y="2862363"/>
            <a:ext cx="3559553" cy="1779777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6037666" y="4851690"/>
            <a:ext cx="3559553" cy="1779777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6037666" y="6845494"/>
            <a:ext cx="3559553" cy="1779777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349170"/>
            <a:ext cx="18288000" cy="937830"/>
            <a:chOff x="0" y="0"/>
            <a:chExt cx="4816593" cy="24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247000"/>
            </a:xfrm>
            <a:custGeom>
              <a:avLst/>
              <a:gdLst/>
              <a:ahLst/>
              <a:cxnLst/>
              <a:rect r="r" b="b" t="t" l="l"/>
              <a:pathLst>
                <a:path h="2470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7000"/>
                  </a:lnTo>
                  <a:lnTo>
                    <a:pt x="0" y="247000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816593" cy="26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54795" y="5354377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153206" y="7260020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75141" y="7260020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153206" y="5290043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97120" y="3306491"/>
            <a:ext cx="882567" cy="882567"/>
          </a:xfrm>
          <a:custGeom>
            <a:avLst/>
            <a:gdLst/>
            <a:ahLst/>
            <a:cxnLst/>
            <a:rect r="r" b="b" t="t" l="l"/>
            <a:pathLst>
              <a:path h="882567" w="882567">
                <a:moveTo>
                  <a:pt x="0" y="0"/>
                </a:moveTo>
                <a:lnTo>
                  <a:pt x="882567" y="0"/>
                </a:lnTo>
                <a:lnTo>
                  <a:pt x="882567" y="882567"/>
                </a:lnTo>
                <a:lnTo>
                  <a:pt x="0" y="882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382382" y="1577400"/>
            <a:ext cx="4296623" cy="8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Alcance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02301" y="3389429"/>
            <a:ext cx="5235199" cy="83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 proyecto duro un total de 16 semanas de trabajo, (112 días) El proyecto se realizo en 3 fases; Planificación, Desarrollo y Final.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02301" y="2939545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Duración del Proyecto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2301" y="4893091"/>
            <a:ext cx="5235199" cy="165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Las reuniones del equipo se llevaran a cabo en discord, se evidenciaran en trello, y se gestionaran en un planing. El desarrollo se llevara a cabo en formato remoto, guardando los avances en un repositorio en Github,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02301" y="4466059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Recursos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02301" y="7439840"/>
            <a:ext cx="5235199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Realizar tareas de desarrollo de las vistas y funcionalidades de los usuarios en el orden; administrador, asuntos estudiantiles y consejeros.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02301" y="6891275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 del 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74552" y="1577400"/>
            <a:ext cx="5197683" cy="8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Limitaciones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24441" y="2939545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Duración del Proyecto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74552" y="3389429"/>
            <a:ext cx="5347794" cy="138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El desarrollo del proyecto estaba proyectado a ser desarrollado en 18 semanas, nosotros al contar con 16 tendríamos que gestionar lo mejor posible nuestros tiempos y generar una solución acorde.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24441" y="4813590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Conocimientos Limitados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74552" y="5265896"/>
            <a:ext cx="5347794" cy="138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La solución realizada tendría que ir acorde a nuestros actuales conocimientos, aunque existe espacio al aprendizaje y implementación de métodos/funcionalidades nuevos que no sean muy complejos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24441" y="6717509"/>
            <a:ext cx="5497905" cy="3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70"/>
              </a:lnSpc>
              <a:spcBef>
                <a:spcPct val="0"/>
              </a:spcBef>
            </a:pPr>
            <a:r>
              <a:rPr lang="en-US" b="true" sz="2297" spc="39">
                <a:solidFill>
                  <a:srgbClr val="231F20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Objetivos a Futuro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74552" y="7141240"/>
            <a:ext cx="5347794" cy="165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 lo largo del desarrollo del proyecto el cliente motivado con los resultados podría proponer nuevas funcionalidades. Por lo cual hay que saber cuales propuestas aceptar y cuales rechazar/posponer por el tiempo de desarrollo que contamos.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7124844" y="3306491"/>
            <a:ext cx="882567" cy="882567"/>
          </a:xfrm>
          <a:custGeom>
            <a:avLst/>
            <a:gdLst/>
            <a:ahLst/>
            <a:cxnLst/>
            <a:rect r="r" b="b" t="t" l="l"/>
            <a:pathLst>
              <a:path h="882567" w="882567">
                <a:moveTo>
                  <a:pt x="0" y="0"/>
                </a:moveTo>
                <a:lnTo>
                  <a:pt x="882568" y="0"/>
                </a:lnTo>
                <a:lnTo>
                  <a:pt x="882568" y="882567"/>
                </a:lnTo>
                <a:lnTo>
                  <a:pt x="0" y="882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13702" cy="10287000"/>
            <a:chOff x="0" y="0"/>
            <a:chExt cx="20052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52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79762"/>
            <a:ext cx="7613702" cy="10366762"/>
          </a:xfrm>
          <a:custGeom>
            <a:avLst/>
            <a:gdLst/>
            <a:ahLst/>
            <a:cxnLst/>
            <a:rect r="r" b="b" t="t" l="l"/>
            <a:pathLst>
              <a:path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-10417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11898" y="2518023"/>
            <a:ext cx="6064203" cy="6480809"/>
            <a:chOff x="0" y="0"/>
            <a:chExt cx="1597156" cy="1706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7156" cy="1706880"/>
            </a:xfrm>
            <a:custGeom>
              <a:avLst/>
              <a:gdLst/>
              <a:ahLst/>
              <a:cxnLst/>
              <a:rect r="r" b="b" t="t" l="l"/>
              <a:pathLst>
                <a:path h="1706880" w="1597156">
                  <a:moveTo>
                    <a:pt x="0" y="0"/>
                  </a:moveTo>
                  <a:lnTo>
                    <a:pt x="1597156" y="0"/>
                  </a:lnTo>
                  <a:lnTo>
                    <a:pt x="1597156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97156" cy="1735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Se utilizará la metodología ágil scrum, que dividirá el proyecto en sprints cortos, los cuales culminaran con entregables funcionales. Esta metodología nos permitirá tener una retroalimentación constante gracias a las meeting regulares que el equipo de trabajo tendrá a lo largo del proyecto, y gracias a las cuales podrán realizar ajustes rápidos y eficientes.</a:t>
              </a:r>
            </a:p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8216" y="2210271"/>
            <a:ext cx="5617022" cy="7096314"/>
          </a:xfrm>
          <a:custGeom>
            <a:avLst/>
            <a:gdLst/>
            <a:ahLst/>
            <a:cxnLst/>
            <a:rect r="r" b="b" t="t" l="l"/>
            <a:pathLst>
              <a:path h="7096314" w="5617022">
                <a:moveTo>
                  <a:pt x="0" y="0"/>
                </a:moveTo>
                <a:lnTo>
                  <a:pt x="5617023" y="0"/>
                </a:lnTo>
                <a:lnTo>
                  <a:pt x="5617023" y="7096314"/>
                </a:lnTo>
                <a:lnTo>
                  <a:pt x="0" y="7096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31" y="2234413"/>
            <a:ext cx="5797751" cy="7048029"/>
          </a:xfrm>
          <a:custGeom>
            <a:avLst/>
            <a:gdLst/>
            <a:ahLst/>
            <a:cxnLst/>
            <a:rect r="r" b="b" t="t" l="l"/>
            <a:pathLst>
              <a:path h="7048029" w="5797751">
                <a:moveTo>
                  <a:pt x="0" y="0"/>
                </a:moveTo>
                <a:lnTo>
                  <a:pt x="5797751" y="0"/>
                </a:lnTo>
                <a:lnTo>
                  <a:pt x="5797751" y="7048029"/>
                </a:lnTo>
                <a:lnTo>
                  <a:pt x="0" y="7048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65048" y="409937"/>
            <a:ext cx="1430447" cy="1430447"/>
          </a:xfrm>
          <a:custGeom>
            <a:avLst/>
            <a:gdLst/>
            <a:ahLst/>
            <a:cxnLst/>
            <a:rect r="r" b="b" t="t" l="l"/>
            <a:pathLst>
              <a:path h="1430447" w="1430447">
                <a:moveTo>
                  <a:pt x="0" y="0"/>
                </a:moveTo>
                <a:lnTo>
                  <a:pt x="1430447" y="0"/>
                </a:lnTo>
                <a:lnTo>
                  <a:pt x="1430447" y="1430447"/>
                </a:lnTo>
                <a:lnTo>
                  <a:pt x="0" y="143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44850" y="645524"/>
            <a:ext cx="5491684" cy="1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sz="5961" spc="58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32996"/>
            <a:ext cx="18288000" cy="2354004"/>
            <a:chOff x="0" y="0"/>
            <a:chExt cx="4816593" cy="619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9985"/>
            </a:xfrm>
            <a:custGeom>
              <a:avLst/>
              <a:gdLst/>
              <a:ahLst/>
              <a:cxnLst/>
              <a:rect r="r" b="b" t="t" l="l"/>
              <a:pathLst>
                <a:path h="6199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9985"/>
                  </a:lnTo>
                  <a:lnTo>
                    <a:pt x="0" y="619985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639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288000" y="729967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506831"/>
            <a:chOff x="0" y="0"/>
            <a:chExt cx="4816593" cy="1334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33486"/>
            </a:xfrm>
            <a:custGeom>
              <a:avLst/>
              <a:gdLst/>
              <a:ahLst/>
              <a:cxnLst/>
              <a:rect r="r" b="b" t="t" l="l"/>
              <a:pathLst>
                <a:path h="1334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3486"/>
                  </a:lnTo>
                  <a:lnTo>
                    <a:pt x="0" y="133486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816593" cy="152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4794" y="2308587"/>
            <a:ext cx="5323733" cy="2098704"/>
            <a:chOff x="0" y="0"/>
            <a:chExt cx="7098310" cy="2798272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7098310" cy="2798272"/>
              <a:chOff x="0" y="0"/>
              <a:chExt cx="1402135" cy="55274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95156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395156">
                    <a:moveTo>
                      <a:pt x="1169851" y="0"/>
                    </a:moveTo>
                    <a:lnTo>
                      <a:pt x="29085" y="0"/>
                    </a:lnTo>
                    <a:cubicBezTo>
                      <a:pt x="13022" y="0"/>
                      <a:pt x="0" y="13022"/>
                      <a:pt x="0" y="29085"/>
                    </a:cubicBezTo>
                    <a:lnTo>
                      <a:pt x="0" y="523660"/>
                    </a:lnTo>
                    <a:cubicBezTo>
                      <a:pt x="0" y="539723"/>
                      <a:pt x="13022" y="552745"/>
                      <a:pt x="29085" y="552745"/>
                    </a:cubicBezTo>
                    <a:lnTo>
                      <a:pt x="1169851" y="552745"/>
                    </a:lnTo>
                    <a:cubicBezTo>
                      <a:pt x="1188137" y="552745"/>
                      <a:pt x="1205332" y="544045"/>
                      <a:pt x="1216164" y="529312"/>
                    </a:cubicBezTo>
                    <a:lnTo>
                      <a:pt x="1384907" y="299805"/>
                    </a:lnTo>
                    <a:cubicBezTo>
                      <a:pt x="1395156" y="285865"/>
                      <a:pt x="1395156" y="266880"/>
                      <a:pt x="1384907" y="252940"/>
                    </a:cubicBezTo>
                    <a:lnTo>
                      <a:pt x="1216164" y="23433"/>
                    </a:lnTo>
                    <a:cubicBezTo>
                      <a:pt x="1205332" y="8700"/>
                      <a:pt x="1188137" y="0"/>
                      <a:pt x="1169851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287835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580533" y="98783"/>
              <a:ext cx="5199126" cy="2553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Fase 1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Planificación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21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18,75%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53338" y="599113"/>
            <a:ext cx="5581324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Cronograma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29473" y="2308587"/>
            <a:ext cx="5323733" cy="2098704"/>
            <a:chOff x="0" y="0"/>
            <a:chExt cx="7098310" cy="279827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098310" cy="2798272"/>
              <a:chOff x="0" y="0"/>
              <a:chExt cx="1402135" cy="55274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95156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395156">
                    <a:moveTo>
                      <a:pt x="1169851" y="0"/>
                    </a:moveTo>
                    <a:lnTo>
                      <a:pt x="29085" y="0"/>
                    </a:lnTo>
                    <a:cubicBezTo>
                      <a:pt x="13022" y="0"/>
                      <a:pt x="0" y="13022"/>
                      <a:pt x="0" y="29085"/>
                    </a:cubicBezTo>
                    <a:lnTo>
                      <a:pt x="0" y="523660"/>
                    </a:lnTo>
                    <a:cubicBezTo>
                      <a:pt x="0" y="539723"/>
                      <a:pt x="13022" y="552745"/>
                      <a:pt x="29085" y="552745"/>
                    </a:cubicBezTo>
                    <a:lnTo>
                      <a:pt x="1169851" y="552745"/>
                    </a:lnTo>
                    <a:cubicBezTo>
                      <a:pt x="1188137" y="552745"/>
                      <a:pt x="1205332" y="544045"/>
                      <a:pt x="1216164" y="529312"/>
                    </a:cubicBezTo>
                    <a:lnTo>
                      <a:pt x="1384907" y="299805"/>
                    </a:lnTo>
                    <a:cubicBezTo>
                      <a:pt x="1395156" y="285865"/>
                      <a:pt x="1395156" y="266880"/>
                      <a:pt x="1384907" y="252940"/>
                    </a:cubicBezTo>
                    <a:lnTo>
                      <a:pt x="1216164" y="23433"/>
                    </a:lnTo>
                    <a:cubicBezTo>
                      <a:pt x="1205332" y="8700"/>
                      <a:pt x="1188137" y="0"/>
                      <a:pt x="1169851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287835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2839" y="98783"/>
              <a:ext cx="5199126" cy="2553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Fase 3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21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18,75%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53777" y="2308587"/>
            <a:ext cx="6780446" cy="2834913"/>
            <a:chOff x="0" y="0"/>
            <a:chExt cx="9040595" cy="377988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9040595" cy="2798272"/>
              <a:chOff x="0" y="0"/>
              <a:chExt cx="1785797" cy="55274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785797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785797">
                    <a:moveTo>
                      <a:pt x="22836" y="0"/>
                    </a:moveTo>
                    <a:lnTo>
                      <a:pt x="1762961" y="0"/>
                    </a:lnTo>
                    <a:cubicBezTo>
                      <a:pt x="1769017" y="0"/>
                      <a:pt x="1774826" y="2406"/>
                      <a:pt x="1779108" y="6689"/>
                    </a:cubicBezTo>
                    <a:cubicBezTo>
                      <a:pt x="1783391" y="10971"/>
                      <a:pt x="1785797" y="16780"/>
                      <a:pt x="1785797" y="22836"/>
                    </a:cubicBezTo>
                    <a:lnTo>
                      <a:pt x="1785797" y="529909"/>
                    </a:lnTo>
                    <a:cubicBezTo>
                      <a:pt x="1785797" y="542521"/>
                      <a:pt x="1775573" y="552745"/>
                      <a:pt x="1762961" y="552745"/>
                    </a:cubicBezTo>
                    <a:lnTo>
                      <a:pt x="22836" y="552745"/>
                    </a:lnTo>
                    <a:cubicBezTo>
                      <a:pt x="16780" y="552745"/>
                      <a:pt x="10971" y="550339"/>
                      <a:pt x="6689" y="546056"/>
                    </a:cubicBezTo>
                    <a:cubicBezTo>
                      <a:pt x="2406" y="541774"/>
                      <a:pt x="0" y="535965"/>
                      <a:pt x="0" y="529909"/>
                    </a:cubicBezTo>
                    <a:lnTo>
                      <a:pt x="0" y="22836"/>
                    </a:lnTo>
                    <a:cubicBezTo>
                      <a:pt x="0" y="16780"/>
                      <a:pt x="2406" y="10971"/>
                      <a:pt x="6689" y="6689"/>
                    </a:cubicBezTo>
                    <a:cubicBezTo>
                      <a:pt x="10971" y="2406"/>
                      <a:pt x="16780" y="0"/>
                      <a:pt x="22836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785797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808906" y="2534948"/>
              <a:ext cx="1422783" cy="1244935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57099" y="0"/>
                <a:ext cx="698602" cy="626993"/>
              </a:xfrm>
              <a:custGeom>
                <a:avLst/>
                <a:gdLst/>
                <a:ahLst/>
                <a:cxnLst/>
                <a:rect r="r" b="b" t="t" l="l"/>
                <a:pathLst>
                  <a:path h="626993" w="698602">
                    <a:moveTo>
                      <a:pt x="421293" y="585215"/>
                    </a:moveTo>
                    <a:lnTo>
                      <a:pt x="683709" y="125985"/>
                    </a:lnTo>
                    <a:cubicBezTo>
                      <a:pt x="698602" y="99923"/>
                      <a:pt x="698495" y="67903"/>
                      <a:pt x="683429" y="41941"/>
                    </a:cubicBezTo>
                    <a:cubicBezTo>
                      <a:pt x="668362" y="15979"/>
                      <a:pt x="640615" y="0"/>
                      <a:pt x="610597" y="0"/>
                    </a:cubicBezTo>
                    <a:lnTo>
                      <a:pt x="88005" y="0"/>
                    </a:lnTo>
                    <a:cubicBezTo>
                      <a:pt x="57987" y="0"/>
                      <a:pt x="30240" y="15979"/>
                      <a:pt x="15173" y="41941"/>
                    </a:cubicBezTo>
                    <a:cubicBezTo>
                      <a:pt x="107" y="67903"/>
                      <a:pt x="0" y="99923"/>
                      <a:pt x="14893" y="125985"/>
                    </a:cubicBezTo>
                    <a:lnTo>
                      <a:pt x="277309" y="585215"/>
                    </a:lnTo>
                    <a:cubicBezTo>
                      <a:pt x="292072" y="611049"/>
                      <a:pt x="319546" y="626993"/>
                      <a:pt x="349301" y="626993"/>
                    </a:cubicBezTo>
                    <a:cubicBezTo>
                      <a:pt x="379056" y="626993"/>
                      <a:pt x="406530" y="611049"/>
                      <a:pt x="421293" y="585215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31750"/>
                <a:ext cx="558800" cy="3492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920734" y="98783"/>
              <a:ext cx="5199126" cy="2553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Fase 2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Desarrollo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70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62,5%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996661" y="5343525"/>
            <a:ext cx="3923767" cy="2098704"/>
            <a:chOff x="0" y="0"/>
            <a:chExt cx="5231689" cy="279827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231689" cy="2798272"/>
              <a:chOff x="0" y="0"/>
              <a:chExt cx="1033420" cy="55274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33420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033420">
                    <a:moveTo>
                      <a:pt x="39462" y="0"/>
                    </a:moveTo>
                    <a:lnTo>
                      <a:pt x="993958" y="0"/>
                    </a:lnTo>
                    <a:cubicBezTo>
                      <a:pt x="1004424" y="0"/>
                      <a:pt x="1014462" y="4158"/>
                      <a:pt x="1021862" y="11558"/>
                    </a:cubicBezTo>
                    <a:cubicBezTo>
                      <a:pt x="1029262" y="18959"/>
                      <a:pt x="1033420" y="28996"/>
                      <a:pt x="1033420" y="39462"/>
                    </a:cubicBezTo>
                    <a:lnTo>
                      <a:pt x="1033420" y="513283"/>
                    </a:lnTo>
                    <a:cubicBezTo>
                      <a:pt x="1033420" y="523749"/>
                      <a:pt x="1029262" y="533786"/>
                      <a:pt x="1021862" y="541187"/>
                    </a:cubicBezTo>
                    <a:cubicBezTo>
                      <a:pt x="1014462" y="548587"/>
                      <a:pt x="1004424" y="552745"/>
                      <a:pt x="993958" y="552745"/>
                    </a:cubicBezTo>
                    <a:lnTo>
                      <a:pt x="39462" y="552745"/>
                    </a:lnTo>
                    <a:cubicBezTo>
                      <a:pt x="28996" y="552745"/>
                      <a:pt x="18959" y="548587"/>
                      <a:pt x="11558" y="541187"/>
                    </a:cubicBezTo>
                    <a:cubicBezTo>
                      <a:pt x="4158" y="533786"/>
                      <a:pt x="0" y="523749"/>
                      <a:pt x="0" y="513283"/>
                    </a:cubicBezTo>
                    <a:lnTo>
                      <a:pt x="0" y="39462"/>
                    </a:lnTo>
                    <a:cubicBezTo>
                      <a:pt x="0" y="28996"/>
                      <a:pt x="4158" y="18959"/>
                      <a:pt x="11558" y="11558"/>
                    </a:cubicBezTo>
                    <a:cubicBezTo>
                      <a:pt x="18959" y="4158"/>
                      <a:pt x="28996" y="0"/>
                      <a:pt x="39462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033420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6281" y="422633"/>
              <a:ext cx="5199126" cy="1905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Sprint 1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21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18,75%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78118" y="5343525"/>
            <a:ext cx="3923767" cy="2098704"/>
            <a:chOff x="0" y="0"/>
            <a:chExt cx="5231689" cy="2798272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231689" cy="2798272"/>
              <a:chOff x="0" y="0"/>
              <a:chExt cx="1033420" cy="55274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033420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033420">
                    <a:moveTo>
                      <a:pt x="39462" y="0"/>
                    </a:moveTo>
                    <a:lnTo>
                      <a:pt x="993958" y="0"/>
                    </a:lnTo>
                    <a:cubicBezTo>
                      <a:pt x="1004424" y="0"/>
                      <a:pt x="1014462" y="4158"/>
                      <a:pt x="1021862" y="11558"/>
                    </a:cubicBezTo>
                    <a:cubicBezTo>
                      <a:pt x="1029262" y="18959"/>
                      <a:pt x="1033420" y="28996"/>
                      <a:pt x="1033420" y="39462"/>
                    </a:cubicBezTo>
                    <a:lnTo>
                      <a:pt x="1033420" y="513283"/>
                    </a:lnTo>
                    <a:cubicBezTo>
                      <a:pt x="1033420" y="523749"/>
                      <a:pt x="1029262" y="533786"/>
                      <a:pt x="1021862" y="541187"/>
                    </a:cubicBezTo>
                    <a:cubicBezTo>
                      <a:pt x="1014462" y="548587"/>
                      <a:pt x="1004424" y="552745"/>
                      <a:pt x="993958" y="552745"/>
                    </a:cubicBezTo>
                    <a:lnTo>
                      <a:pt x="39462" y="552745"/>
                    </a:lnTo>
                    <a:cubicBezTo>
                      <a:pt x="28996" y="552745"/>
                      <a:pt x="18959" y="548587"/>
                      <a:pt x="11558" y="541187"/>
                    </a:cubicBezTo>
                    <a:cubicBezTo>
                      <a:pt x="4158" y="533786"/>
                      <a:pt x="0" y="523749"/>
                      <a:pt x="0" y="513283"/>
                    </a:cubicBezTo>
                    <a:lnTo>
                      <a:pt x="0" y="39462"/>
                    </a:lnTo>
                    <a:cubicBezTo>
                      <a:pt x="0" y="28996"/>
                      <a:pt x="4158" y="18959"/>
                      <a:pt x="11558" y="11558"/>
                    </a:cubicBezTo>
                    <a:cubicBezTo>
                      <a:pt x="18959" y="4158"/>
                      <a:pt x="28996" y="0"/>
                      <a:pt x="39462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1033420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5938" y="422633"/>
              <a:ext cx="5199126" cy="1905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Sprint 2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17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15,18%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59060" y="5343525"/>
            <a:ext cx="3928023" cy="2098704"/>
            <a:chOff x="0" y="0"/>
            <a:chExt cx="5237364" cy="279827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5231689" cy="2798272"/>
              <a:chOff x="0" y="0"/>
              <a:chExt cx="1033420" cy="55274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33420" cy="552745"/>
              </a:xfrm>
              <a:custGeom>
                <a:avLst/>
                <a:gdLst/>
                <a:ahLst/>
                <a:cxnLst/>
                <a:rect r="r" b="b" t="t" l="l"/>
                <a:pathLst>
                  <a:path h="552745" w="1033420">
                    <a:moveTo>
                      <a:pt x="39462" y="0"/>
                    </a:moveTo>
                    <a:lnTo>
                      <a:pt x="993958" y="0"/>
                    </a:lnTo>
                    <a:cubicBezTo>
                      <a:pt x="1004424" y="0"/>
                      <a:pt x="1014462" y="4158"/>
                      <a:pt x="1021862" y="11558"/>
                    </a:cubicBezTo>
                    <a:cubicBezTo>
                      <a:pt x="1029262" y="18959"/>
                      <a:pt x="1033420" y="28996"/>
                      <a:pt x="1033420" y="39462"/>
                    </a:cubicBezTo>
                    <a:lnTo>
                      <a:pt x="1033420" y="513283"/>
                    </a:lnTo>
                    <a:cubicBezTo>
                      <a:pt x="1033420" y="523749"/>
                      <a:pt x="1029262" y="533786"/>
                      <a:pt x="1021862" y="541187"/>
                    </a:cubicBezTo>
                    <a:cubicBezTo>
                      <a:pt x="1014462" y="548587"/>
                      <a:pt x="1004424" y="552745"/>
                      <a:pt x="993958" y="552745"/>
                    </a:cubicBezTo>
                    <a:lnTo>
                      <a:pt x="39462" y="552745"/>
                    </a:lnTo>
                    <a:cubicBezTo>
                      <a:pt x="28996" y="552745"/>
                      <a:pt x="18959" y="548587"/>
                      <a:pt x="11558" y="541187"/>
                    </a:cubicBezTo>
                    <a:cubicBezTo>
                      <a:pt x="4158" y="533786"/>
                      <a:pt x="0" y="523749"/>
                      <a:pt x="0" y="513283"/>
                    </a:cubicBezTo>
                    <a:lnTo>
                      <a:pt x="0" y="39462"/>
                    </a:lnTo>
                    <a:cubicBezTo>
                      <a:pt x="0" y="28996"/>
                      <a:pt x="4158" y="18959"/>
                      <a:pt x="11558" y="11558"/>
                    </a:cubicBezTo>
                    <a:cubicBezTo>
                      <a:pt x="18959" y="4158"/>
                      <a:pt x="28996" y="0"/>
                      <a:pt x="39462" y="0"/>
                    </a:cubicBezTo>
                    <a:close/>
                  </a:path>
                </a:pathLst>
              </a:custGeom>
              <a:solidFill>
                <a:srgbClr val="4BACC6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033420" cy="571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8238" y="422633"/>
              <a:ext cx="5199126" cy="1905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Sprint 3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32 Días</a:t>
              </a:r>
            </a:p>
            <a:p>
              <a:pPr algn="ctr">
                <a:lnSpc>
                  <a:spcPts val="3864"/>
                </a:lnSpc>
              </a:pPr>
              <a:r>
                <a:rPr lang="en-US" sz="2800" spc="274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28,57%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615237" y="8335044"/>
            <a:ext cx="5058041" cy="15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del Front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las Funcionalidades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Pruebas del Sistema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95297" y="8144544"/>
            <a:ext cx="5058041" cy="189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documentación inicial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Definición de la estructura del trabajo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Capacitación del Equipo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930453" y="8215715"/>
            <a:ext cx="5058041" cy="189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Pruebas reales con usuarios finales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Ajustes de últimos detalles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documentacion final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6495" y="572223"/>
            <a:ext cx="11555011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Arquitectura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2721856" y="8654151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6"/>
                </a:moveTo>
                <a:lnTo>
                  <a:pt x="0" y="2086266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31" y="0"/>
            <a:ext cx="3329434" cy="819873"/>
          </a:xfrm>
          <a:custGeom>
            <a:avLst/>
            <a:gdLst/>
            <a:ahLst/>
            <a:cxnLst/>
            <a:rect r="r" b="b" t="t" l="l"/>
            <a:pathLst>
              <a:path h="819873" w="3329434">
                <a:moveTo>
                  <a:pt x="0" y="0"/>
                </a:moveTo>
                <a:lnTo>
                  <a:pt x="3329434" y="0"/>
                </a:lnTo>
                <a:lnTo>
                  <a:pt x="3329434" y="819873"/>
                </a:lnTo>
                <a:lnTo>
                  <a:pt x="0" y="819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6007" y="1757356"/>
            <a:ext cx="16575986" cy="7090304"/>
            <a:chOff x="0" y="0"/>
            <a:chExt cx="22101314" cy="945373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101314" cy="8926103"/>
              <a:chOff x="0" y="0"/>
              <a:chExt cx="4365692" cy="176318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65692" cy="1763181"/>
              </a:xfrm>
              <a:custGeom>
                <a:avLst/>
                <a:gdLst/>
                <a:ahLst/>
                <a:cxnLst/>
                <a:rect r="r" b="b" t="t" l="l"/>
                <a:pathLst>
                  <a:path h="1763181" w="4365692">
                    <a:moveTo>
                      <a:pt x="7006" y="0"/>
                    </a:moveTo>
                    <a:lnTo>
                      <a:pt x="4358686" y="0"/>
                    </a:lnTo>
                    <a:cubicBezTo>
                      <a:pt x="4362555" y="0"/>
                      <a:pt x="4365692" y="3137"/>
                      <a:pt x="4365692" y="7006"/>
                    </a:cubicBezTo>
                    <a:lnTo>
                      <a:pt x="4365692" y="1756175"/>
                    </a:lnTo>
                    <a:cubicBezTo>
                      <a:pt x="4365692" y="1760044"/>
                      <a:pt x="4362555" y="1763181"/>
                      <a:pt x="4358686" y="1763181"/>
                    </a:cubicBezTo>
                    <a:lnTo>
                      <a:pt x="7006" y="1763181"/>
                    </a:lnTo>
                    <a:cubicBezTo>
                      <a:pt x="3137" y="1763181"/>
                      <a:pt x="0" y="1760044"/>
                      <a:pt x="0" y="1756175"/>
                    </a:cubicBezTo>
                    <a:lnTo>
                      <a:pt x="0" y="7006"/>
                    </a:lnTo>
                    <a:cubicBezTo>
                      <a:pt x="0" y="3137"/>
                      <a:pt x="3137" y="0"/>
                      <a:pt x="7006" y="0"/>
                    </a:cubicBezTo>
                    <a:close/>
                  </a:path>
                </a:pathLst>
              </a:custGeom>
              <a:solidFill>
                <a:srgbClr val="BFE5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4365692" cy="178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1600" y="145258"/>
              <a:ext cx="21898114" cy="8635587"/>
              <a:chOff x="0" y="0"/>
              <a:chExt cx="4325553" cy="17057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325553" cy="1705795"/>
              </a:xfrm>
              <a:custGeom>
                <a:avLst/>
                <a:gdLst/>
                <a:ahLst/>
                <a:cxnLst/>
                <a:rect r="r" b="b" t="t" l="l"/>
                <a:pathLst>
                  <a:path h="1705795" w="4325553">
                    <a:moveTo>
                      <a:pt x="7071" y="0"/>
                    </a:moveTo>
                    <a:lnTo>
                      <a:pt x="4318483" y="0"/>
                    </a:lnTo>
                    <a:cubicBezTo>
                      <a:pt x="4320358" y="0"/>
                      <a:pt x="4322156" y="745"/>
                      <a:pt x="4323482" y="2071"/>
                    </a:cubicBezTo>
                    <a:cubicBezTo>
                      <a:pt x="4324808" y="3397"/>
                      <a:pt x="4325553" y="5196"/>
                      <a:pt x="4325553" y="7071"/>
                    </a:cubicBezTo>
                    <a:lnTo>
                      <a:pt x="4325553" y="1698724"/>
                    </a:lnTo>
                    <a:cubicBezTo>
                      <a:pt x="4325553" y="1700599"/>
                      <a:pt x="4324808" y="1702398"/>
                      <a:pt x="4323482" y="1703724"/>
                    </a:cubicBezTo>
                    <a:cubicBezTo>
                      <a:pt x="4322156" y="1705050"/>
                      <a:pt x="4320358" y="1705795"/>
                      <a:pt x="4318483" y="1705795"/>
                    </a:cubicBezTo>
                    <a:lnTo>
                      <a:pt x="7071" y="1705795"/>
                    </a:lnTo>
                    <a:cubicBezTo>
                      <a:pt x="5196" y="1705795"/>
                      <a:pt x="3397" y="1705050"/>
                      <a:pt x="2071" y="1703724"/>
                    </a:cubicBezTo>
                    <a:cubicBezTo>
                      <a:pt x="745" y="1702398"/>
                      <a:pt x="0" y="1700599"/>
                      <a:pt x="0" y="1698724"/>
                    </a:cubicBezTo>
                    <a:lnTo>
                      <a:pt x="0" y="7071"/>
                    </a:lnTo>
                    <a:cubicBezTo>
                      <a:pt x="0" y="5196"/>
                      <a:pt x="745" y="3397"/>
                      <a:pt x="2071" y="2071"/>
                    </a:cubicBezTo>
                    <a:cubicBezTo>
                      <a:pt x="3397" y="745"/>
                      <a:pt x="5196" y="0"/>
                      <a:pt x="70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325553" cy="17248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26604" y="3830797"/>
              <a:ext cx="1688499" cy="1688499"/>
            </a:xfrm>
            <a:custGeom>
              <a:avLst/>
              <a:gdLst/>
              <a:ahLst/>
              <a:cxnLst/>
              <a:rect r="r" b="b" t="t" l="l"/>
              <a:pathLst>
                <a:path h="1688499" w="1688499">
                  <a:moveTo>
                    <a:pt x="0" y="0"/>
                  </a:moveTo>
                  <a:lnTo>
                    <a:pt x="1688500" y="0"/>
                  </a:lnTo>
                  <a:lnTo>
                    <a:pt x="1688500" y="1688499"/>
                  </a:lnTo>
                  <a:lnTo>
                    <a:pt x="0" y="1688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2773035" y="4119413"/>
              <a:ext cx="1111266" cy="111126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104688" y="348438"/>
              <a:ext cx="11620394" cy="8260271"/>
              <a:chOff x="0" y="0"/>
              <a:chExt cx="2295386" cy="163165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295386" cy="1631659"/>
              </a:xfrm>
              <a:custGeom>
                <a:avLst/>
                <a:gdLst/>
                <a:ahLst/>
                <a:cxnLst/>
                <a:rect r="r" b="b" t="t" l="l"/>
                <a:pathLst>
                  <a:path h="1631659" w="2295386">
                    <a:moveTo>
                      <a:pt x="0" y="0"/>
                    </a:moveTo>
                    <a:lnTo>
                      <a:pt x="2295386" y="0"/>
                    </a:lnTo>
                    <a:lnTo>
                      <a:pt x="2295386" y="1631659"/>
                    </a:lnTo>
                    <a:lnTo>
                      <a:pt x="0" y="1631659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BACC6"/>
                </a:solidFill>
                <a:prstDash val="sysDot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2295386" cy="16507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290077" y="963015"/>
              <a:ext cx="11203139" cy="2232586"/>
              <a:chOff x="0" y="0"/>
              <a:chExt cx="2212966" cy="44100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212966" cy="441005"/>
              </a:xfrm>
              <a:custGeom>
                <a:avLst/>
                <a:gdLst/>
                <a:ahLst/>
                <a:cxnLst/>
                <a:rect r="r" b="b" t="t" l="l"/>
                <a:pathLst>
                  <a:path h="441005" w="2212966">
                    <a:moveTo>
                      <a:pt x="0" y="0"/>
                    </a:moveTo>
                    <a:lnTo>
                      <a:pt x="2212966" y="0"/>
                    </a:lnTo>
                    <a:lnTo>
                      <a:pt x="2212966" y="441005"/>
                    </a:lnTo>
                    <a:lnTo>
                      <a:pt x="0" y="44100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BACC6"/>
                </a:solidFill>
                <a:prstDash val="sysDot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2212966" cy="460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290077" y="3558754"/>
              <a:ext cx="11203139" cy="2232586"/>
              <a:chOff x="0" y="0"/>
              <a:chExt cx="2212966" cy="44100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12966" cy="441005"/>
              </a:xfrm>
              <a:custGeom>
                <a:avLst/>
                <a:gdLst/>
                <a:ahLst/>
                <a:cxnLst/>
                <a:rect r="r" b="b" t="t" l="l"/>
                <a:pathLst>
                  <a:path h="441005" w="2212966">
                    <a:moveTo>
                      <a:pt x="0" y="0"/>
                    </a:moveTo>
                    <a:lnTo>
                      <a:pt x="2212966" y="0"/>
                    </a:lnTo>
                    <a:lnTo>
                      <a:pt x="2212966" y="441005"/>
                    </a:lnTo>
                    <a:lnTo>
                      <a:pt x="0" y="44100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BACC6"/>
                </a:solidFill>
                <a:prstDash val="sysDot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212966" cy="460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8457574" y="975715"/>
              <a:ext cx="2547641" cy="7398663"/>
              <a:chOff x="0" y="0"/>
              <a:chExt cx="503238" cy="146146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03238" cy="1461464"/>
              </a:xfrm>
              <a:custGeom>
                <a:avLst/>
                <a:gdLst/>
                <a:ahLst/>
                <a:cxnLst/>
                <a:rect r="r" b="b" t="t" l="l"/>
                <a:pathLst>
                  <a:path h="1461464" w="503238">
                    <a:moveTo>
                      <a:pt x="0" y="0"/>
                    </a:moveTo>
                    <a:lnTo>
                      <a:pt x="503238" y="0"/>
                    </a:lnTo>
                    <a:lnTo>
                      <a:pt x="503238" y="1461464"/>
                    </a:lnTo>
                    <a:lnTo>
                      <a:pt x="0" y="146146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BACC6"/>
                </a:solidFill>
                <a:prstDash val="sysDot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503238" cy="1480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8775074" y="3678101"/>
              <a:ext cx="1931628" cy="1931628"/>
            </a:xfrm>
            <a:custGeom>
              <a:avLst/>
              <a:gdLst/>
              <a:ahLst/>
              <a:cxnLst/>
              <a:rect r="r" b="b" t="t" l="l"/>
              <a:pathLst>
                <a:path h="1931628" w="1931628">
                  <a:moveTo>
                    <a:pt x="0" y="0"/>
                  </a:moveTo>
                  <a:lnTo>
                    <a:pt x="1931628" y="0"/>
                  </a:lnTo>
                  <a:lnTo>
                    <a:pt x="1931628" y="1931629"/>
                  </a:lnTo>
                  <a:lnTo>
                    <a:pt x="0" y="1931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6290077" y="6141793"/>
              <a:ext cx="11203139" cy="2232586"/>
              <a:chOff x="0" y="0"/>
              <a:chExt cx="2212966" cy="44100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212966" cy="441005"/>
              </a:xfrm>
              <a:custGeom>
                <a:avLst/>
                <a:gdLst/>
                <a:ahLst/>
                <a:cxnLst/>
                <a:rect r="r" b="b" t="t" l="l"/>
                <a:pathLst>
                  <a:path h="441005" w="2212966">
                    <a:moveTo>
                      <a:pt x="0" y="0"/>
                    </a:moveTo>
                    <a:lnTo>
                      <a:pt x="2212966" y="0"/>
                    </a:lnTo>
                    <a:lnTo>
                      <a:pt x="2212966" y="441005"/>
                    </a:lnTo>
                    <a:lnTo>
                      <a:pt x="0" y="441005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BACC6"/>
                </a:solidFill>
                <a:prstDash val="sysDot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2212966" cy="460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5025644" y="6858000"/>
              <a:ext cx="66040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4470011" y="4262261"/>
              <a:ext cx="2961409" cy="2040106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6241677" y="7413633"/>
              <a:ext cx="1189742" cy="2027406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18457574" y="2079308"/>
              <a:ext cx="176985" cy="2182953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triangle" len="med" w="lg"/>
              <a:tailEnd type="triangle" len="med" w="lg"/>
            </a:ln>
          </p:spPr>
        </p:sp>
        <p:sp>
          <p:nvSpPr>
            <p:cNvPr name="AutoShape 37" id="37"/>
            <p:cNvSpPr/>
            <p:nvPr/>
          </p:nvSpPr>
          <p:spPr>
            <a:xfrm flipV="true">
              <a:off x="18634559" y="6858000"/>
              <a:ext cx="964358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triangle" len="med" w="lg"/>
              <a:tailEnd type="triangle" len="med" w="lg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8457574" y="7258086"/>
              <a:ext cx="176985" cy="2182953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triangle" len="med" w="lg"/>
              <a:tailEnd type="triangle" len="med" w="lg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3256447" y="6858000"/>
              <a:ext cx="657931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0" id="40"/>
            <p:cNvGrpSpPr/>
            <p:nvPr/>
          </p:nvGrpSpPr>
          <p:grpSpPr>
            <a:xfrm rot="0">
              <a:off x="6991497" y="1317308"/>
              <a:ext cx="1651000" cy="1524000"/>
              <a:chOff x="0" y="0"/>
              <a:chExt cx="326123" cy="30103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26123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26123">
                    <a:moveTo>
                      <a:pt x="0" y="0"/>
                    </a:moveTo>
                    <a:lnTo>
                      <a:pt x="326123" y="0"/>
                    </a:lnTo>
                    <a:lnTo>
                      <a:pt x="326123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326123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Form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I. A.E.</a:t>
                </a: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66501" y="5409070"/>
              <a:ext cx="2008706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Internet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324315" y="5375947"/>
              <a:ext cx="2008706" cy="775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Login</a:t>
              </a:r>
            </a:p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(Laravel 11.9)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5065567" y="1093684"/>
              <a:ext cx="2228965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Administrador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4004319" y="3659051"/>
              <a:ext cx="3290214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Asuntos Estudiantiles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5486062" y="6232693"/>
              <a:ext cx="1808471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Consejeros</a:t>
              </a:r>
            </a:p>
          </p:txBody>
        </p:sp>
        <p:grpSp>
          <p:nvGrpSpPr>
            <p:cNvPr name="Group 48" id="48"/>
            <p:cNvGrpSpPr/>
            <p:nvPr/>
          </p:nvGrpSpPr>
          <p:grpSpPr>
            <a:xfrm rot="0">
              <a:off x="4544701" y="4119413"/>
              <a:ext cx="1111266" cy="1111266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6797311" y="6858000"/>
              <a:ext cx="634109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2" id="52"/>
            <p:cNvSpPr txBox="true"/>
            <p:nvPr/>
          </p:nvSpPr>
          <p:spPr>
            <a:xfrm rot="0">
              <a:off x="4095981" y="3572044"/>
              <a:ext cx="2008706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Google API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8753998" y="5619283"/>
              <a:ext cx="2008706" cy="775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Base de Datos</a:t>
              </a:r>
            </a:p>
          </p:txBody>
        </p:sp>
        <p:grpSp>
          <p:nvGrpSpPr>
            <p:cNvPr name="Group 54" id="54"/>
            <p:cNvGrpSpPr/>
            <p:nvPr/>
          </p:nvGrpSpPr>
          <p:grpSpPr>
            <a:xfrm rot="0">
              <a:off x="6785377" y="4055913"/>
              <a:ext cx="1905000" cy="1524000"/>
              <a:chOff x="0" y="0"/>
              <a:chExt cx="376296" cy="30103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376296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76296">
                    <a:moveTo>
                      <a:pt x="0" y="0"/>
                    </a:moveTo>
                    <a:lnTo>
                      <a:pt x="376296" y="0"/>
                    </a:lnTo>
                    <a:lnTo>
                      <a:pt x="376296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9050"/>
                <a:ext cx="376296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Form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I. Consejero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9566677" y="1317308"/>
              <a:ext cx="1651000" cy="1524000"/>
              <a:chOff x="0" y="0"/>
              <a:chExt cx="326123" cy="30103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326123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26123">
                    <a:moveTo>
                      <a:pt x="0" y="0"/>
                    </a:moveTo>
                    <a:lnTo>
                      <a:pt x="326123" y="0"/>
                    </a:lnTo>
                    <a:lnTo>
                      <a:pt x="326123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9050"/>
                <a:ext cx="326123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CRUD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A.C. A.E.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9841280" y="4085730"/>
              <a:ext cx="1905000" cy="1524000"/>
              <a:chOff x="0" y="0"/>
              <a:chExt cx="376296" cy="30103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76296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76296">
                    <a:moveTo>
                      <a:pt x="0" y="0"/>
                    </a:moveTo>
                    <a:lnTo>
                      <a:pt x="376296" y="0"/>
                    </a:lnTo>
                    <a:lnTo>
                      <a:pt x="376296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9050"/>
                <a:ext cx="376296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CRUD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A.C. Consejero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2093977" y="4085730"/>
              <a:ext cx="1905000" cy="1524000"/>
              <a:chOff x="0" y="0"/>
              <a:chExt cx="376296" cy="30103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376296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76296">
                    <a:moveTo>
                      <a:pt x="0" y="0"/>
                    </a:moveTo>
                    <a:lnTo>
                      <a:pt x="376296" y="0"/>
                    </a:lnTo>
                    <a:lnTo>
                      <a:pt x="376296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9050"/>
                <a:ext cx="376296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Form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I. Votación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5303750" y="4055913"/>
              <a:ext cx="1778000" cy="1524000"/>
              <a:chOff x="0" y="0"/>
              <a:chExt cx="351210" cy="30103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351210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51210">
                    <a:moveTo>
                      <a:pt x="0" y="0"/>
                    </a:moveTo>
                    <a:lnTo>
                      <a:pt x="351210" y="0"/>
                    </a:lnTo>
                    <a:lnTo>
                      <a:pt x="351210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9050"/>
                <a:ext cx="351210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Dashboard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Votación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9566677" y="6502539"/>
              <a:ext cx="1905000" cy="1524000"/>
              <a:chOff x="0" y="0"/>
              <a:chExt cx="376296" cy="30103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376296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76296">
                    <a:moveTo>
                      <a:pt x="0" y="0"/>
                    </a:moveTo>
                    <a:lnTo>
                      <a:pt x="376296" y="0"/>
                    </a:lnTo>
                    <a:lnTo>
                      <a:pt x="376296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9050"/>
                <a:ext cx="376296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Form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I. Voto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6785377" y="6502539"/>
              <a:ext cx="1905000" cy="1524000"/>
              <a:chOff x="0" y="0"/>
              <a:chExt cx="376296" cy="30103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376296" cy="301037"/>
              </a:xfrm>
              <a:custGeom>
                <a:avLst/>
                <a:gdLst/>
                <a:ahLst/>
                <a:cxnLst/>
                <a:rect r="r" b="b" t="t" l="l"/>
                <a:pathLst>
                  <a:path h="301037" w="376296">
                    <a:moveTo>
                      <a:pt x="0" y="0"/>
                    </a:moveTo>
                    <a:lnTo>
                      <a:pt x="376296" y="0"/>
                    </a:lnTo>
                    <a:lnTo>
                      <a:pt x="376296" y="301037"/>
                    </a:lnTo>
                    <a:lnTo>
                      <a:pt x="0" y="30103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9050"/>
                <a:ext cx="376296" cy="3200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View</a:t>
                </a:r>
              </a:p>
              <a:p>
                <a:pPr algn="ctr">
                  <a:lnSpc>
                    <a:spcPts val="234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TT Drugs"/>
                    <a:ea typeface="TT Drugs"/>
                    <a:cs typeface="TT Drugs"/>
                    <a:sym typeface="TT Drugs"/>
                  </a:rPr>
                  <a:t>Votaciones</a:t>
                </a:r>
              </a:p>
            </p:txBody>
          </p:sp>
        </p:grpSp>
        <p:sp>
          <p:nvSpPr>
            <p:cNvPr name="AutoShape 75" id="75"/>
            <p:cNvSpPr/>
            <p:nvPr/>
          </p:nvSpPr>
          <p:spPr>
            <a:xfrm flipH="true" flipV="true">
              <a:off x="14582794" y="6141793"/>
              <a:ext cx="557526" cy="88889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ysDot"/>
              <a:headEnd type="none" len="sm" w="sm"/>
              <a:tailEnd type="triangle" len="med" w="lg"/>
            </a:ln>
          </p:spPr>
        </p:sp>
        <p:sp>
          <p:nvSpPr>
            <p:cNvPr name="AutoShape 76" id="76"/>
            <p:cNvSpPr/>
            <p:nvPr/>
          </p:nvSpPr>
          <p:spPr>
            <a:xfrm flipH="true" flipV="true">
              <a:off x="9265829" y="6141793"/>
              <a:ext cx="565891" cy="859074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ysDot"/>
              <a:headEnd type="none" len="sm" w="sm"/>
              <a:tailEnd type="triangle" len="med" w="lg"/>
            </a:ln>
          </p:spPr>
        </p:sp>
        <p:sp>
          <p:nvSpPr>
            <p:cNvPr name="TextBox 77" id="77"/>
            <p:cNvSpPr txBox="true"/>
            <p:nvPr/>
          </p:nvSpPr>
          <p:spPr>
            <a:xfrm rot="0">
              <a:off x="8752053" y="4292777"/>
              <a:ext cx="1027552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SMTP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14137587" y="4292777"/>
              <a:ext cx="1027552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SMTP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13457943" y="466445"/>
              <a:ext cx="4035273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231F20"/>
                  </a:solidFill>
                  <a:latin typeface="TT Drugs"/>
                  <a:ea typeface="TT Drugs"/>
                  <a:cs typeface="TT Drugs"/>
                  <a:sym typeface="TT Drugs"/>
                </a:rPr>
                <a:t>Web Principal (Laravel 11.9)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DAGYYXjGZII</dc:identifier>
  <dcterms:modified xsi:type="dcterms:W3CDTF">2011-08-01T06:04:30Z</dcterms:modified>
  <cp:revision>1</cp:revision>
  <dc:title>Presentación Proyecto Pagina de Votacion</dc:title>
</cp:coreProperties>
</file>